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chivo Black" panose="020B0A03020202020B04" pitchFamily="34" charset="0"/>
      <p:regular r:id="rId15"/>
    </p:embeddedFont>
    <p:embeddedFont>
      <p:font typeface="Canva Sans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DM Sans Bold"/>
      <p:regular r:id="rId21"/>
    </p:embeddedFont>
    <p:embeddedFont>
      <p:font typeface="Lulu Font TH"/>
      <p:regular r:id="rId22"/>
    </p:embeddedFont>
    <p:embeddedFont>
      <p:font typeface="Open Sans Bold" pitchFamily="2" charset="0"/>
      <p:regular r:id="rId23"/>
      <p:bold r:id="rId24"/>
    </p:embeddedFont>
    <p:embeddedFont>
      <p:font typeface="Schoolbell" panose="020000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662" y="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18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17" Type="http://schemas.openxmlformats.org/officeDocument/2006/relationships/image" Target="../media/image63.png"/><Relationship Id="rId2" Type="http://schemas.openxmlformats.org/officeDocument/2006/relationships/image" Target="../media/image1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61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.png"/><Relationship Id="rId18" Type="http://schemas.openxmlformats.org/officeDocument/2006/relationships/image" Target="../media/image21.svg"/><Relationship Id="rId26" Type="http://schemas.openxmlformats.org/officeDocument/2006/relationships/image" Target="../media/image72.svg"/><Relationship Id="rId3" Type="http://schemas.openxmlformats.org/officeDocument/2006/relationships/image" Target="../media/image2.png"/><Relationship Id="rId21" Type="http://schemas.openxmlformats.org/officeDocument/2006/relationships/image" Target="../media/image67.png"/><Relationship Id="rId7" Type="http://schemas.openxmlformats.org/officeDocument/2006/relationships/image" Target="../media/image8.png"/><Relationship Id="rId12" Type="http://schemas.openxmlformats.org/officeDocument/2006/relationships/image" Target="../media/image25.svg"/><Relationship Id="rId17" Type="http://schemas.openxmlformats.org/officeDocument/2006/relationships/image" Target="../media/image20.png"/><Relationship Id="rId25" Type="http://schemas.openxmlformats.org/officeDocument/2006/relationships/image" Target="../media/image71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24.png"/><Relationship Id="rId24" Type="http://schemas.openxmlformats.org/officeDocument/2006/relationships/image" Target="../media/image70.svg"/><Relationship Id="rId5" Type="http://schemas.openxmlformats.org/officeDocument/2006/relationships/image" Target="../media/image65.png"/><Relationship Id="rId15" Type="http://schemas.openxmlformats.org/officeDocument/2006/relationships/image" Target="../media/image16.png"/><Relationship Id="rId23" Type="http://schemas.openxmlformats.org/officeDocument/2006/relationships/image" Target="../media/image69.png"/><Relationship Id="rId10" Type="http://schemas.openxmlformats.org/officeDocument/2006/relationships/image" Target="../media/image15.svg"/><Relationship Id="rId19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1.svg"/><Relationship Id="rId22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34" Type="http://schemas.openxmlformats.org/officeDocument/2006/relationships/image" Target="../media/image78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76.gif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75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74.png"/><Relationship Id="rId8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10" Type="http://schemas.openxmlformats.org/officeDocument/2006/relationships/image" Target="../media/image15.svg"/><Relationship Id="rId4" Type="http://schemas.openxmlformats.org/officeDocument/2006/relationships/image" Target="../media/image32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34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35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6.gif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59.png"/><Relationship Id="rId7" Type="http://schemas.openxmlformats.org/officeDocument/2006/relationships/image" Target="../media/image14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25.svg"/><Relationship Id="rId19" Type="http://schemas.openxmlformats.org/officeDocument/2006/relationships/image" Target="../media/image57.png"/><Relationship Id="rId4" Type="http://schemas.openxmlformats.org/officeDocument/2006/relationships/image" Target="../media/image3.svg"/><Relationship Id="rId9" Type="http://schemas.openxmlformats.org/officeDocument/2006/relationships/image" Target="../media/image24.png"/><Relationship Id="rId14" Type="http://schemas.openxmlformats.org/officeDocument/2006/relationships/image" Target="../media/image11.svg"/><Relationship Id="rId22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3688802" y="3136543"/>
            <a:ext cx="10910396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presentation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864059" y="6181387"/>
            <a:ext cx="3439584" cy="2433506"/>
          </a:xfrm>
          <a:custGeom>
            <a:avLst/>
            <a:gdLst/>
            <a:ahLst/>
            <a:cxnLst/>
            <a:rect l="l" t="t" r="r" b="b"/>
            <a:pathLst>
              <a:path w="3439584" h="2433506">
                <a:moveTo>
                  <a:pt x="0" y="0"/>
                </a:moveTo>
                <a:lnTo>
                  <a:pt x="3439585" y="0"/>
                </a:lnTo>
                <a:lnTo>
                  <a:pt x="3439585" y="2433506"/>
                </a:lnTo>
                <a:lnTo>
                  <a:pt x="0" y="243350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300670" y="7301941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PYTHON BASED QUIZ APP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870420" y="1766034"/>
            <a:ext cx="6286500" cy="4114800"/>
          </a:xfrm>
          <a:custGeom>
            <a:avLst/>
            <a:gdLst/>
            <a:ahLst/>
            <a:cxnLst/>
            <a:rect l="l" t="t" r="r" b="b"/>
            <a:pathLst>
              <a:path w="6286500" h="4114800">
                <a:moveTo>
                  <a:pt x="0" y="0"/>
                </a:moveTo>
                <a:lnTo>
                  <a:pt x="6286500" y="0"/>
                </a:lnTo>
                <a:lnTo>
                  <a:pt x="6286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76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84724" y="6216382"/>
            <a:ext cx="3474576" cy="3344279"/>
          </a:xfrm>
          <a:custGeom>
            <a:avLst/>
            <a:gdLst/>
            <a:ahLst/>
            <a:cxnLst/>
            <a:rect l="l" t="t" r="r" b="b"/>
            <a:pathLst>
              <a:path w="3474576" h="3344279">
                <a:moveTo>
                  <a:pt x="0" y="0"/>
                </a:moveTo>
                <a:lnTo>
                  <a:pt x="3474576" y="0"/>
                </a:lnTo>
                <a:lnTo>
                  <a:pt x="3474576" y="3344279"/>
                </a:lnTo>
                <a:lnTo>
                  <a:pt x="0" y="334427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65896" y="6303752"/>
            <a:ext cx="2298392" cy="2954548"/>
          </a:xfrm>
          <a:custGeom>
            <a:avLst/>
            <a:gdLst/>
            <a:ahLst/>
            <a:cxnLst/>
            <a:rect l="l" t="t" r="r" b="b"/>
            <a:pathLst>
              <a:path w="2298392" h="2954548">
                <a:moveTo>
                  <a:pt x="0" y="0"/>
                </a:moveTo>
                <a:lnTo>
                  <a:pt x="2298392" y="0"/>
                </a:lnTo>
                <a:lnTo>
                  <a:pt x="2298392" y="2954548"/>
                </a:lnTo>
                <a:lnTo>
                  <a:pt x="0" y="295454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49801" y="1209675"/>
            <a:ext cx="10984510" cy="311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829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Error Handling and Validation</a:t>
            </a:r>
          </a:p>
          <a:p>
            <a:pPr algn="l">
              <a:lnSpc>
                <a:spcPts val="8045"/>
              </a:lnSpc>
            </a:pPr>
            <a:endParaRPr lang="en-US" sz="8294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3673" y="3785334"/>
            <a:ext cx="7707571" cy="585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Database Checks:</a:t>
            </a:r>
          </a:p>
          <a:p>
            <a:pPr marL="1079496" lvl="2" indent="-359832" algn="l">
              <a:lnSpc>
                <a:spcPts val="3374"/>
              </a:lnSpc>
              <a:buFont typeface="Arial"/>
              <a:buChar char="⚬"/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Verifies the existence of the Quiz_Questions database and tables</a:t>
            </a:r>
          </a:p>
          <a:p>
            <a:pPr marL="1079496" lvl="2" indent="-359832" algn="l">
              <a:lnSpc>
                <a:spcPts val="3374"/>
              </a:lnSpc>
              <a:buFont typeface="Arial"/>
              <a:buChar char="⚬"/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Provides feedback if no questions are available for a selected category</a:t>
            </a:r>
          </a:p>
          <a:p>
            <a:pPr marL="539748" lvl="1" indent="-269874" algn="l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Email Validation:</a:t>
            </a:r>
          </a:p>
          <a:p>
            <a:pPr marL="1079496" lvl="2" indent="-359832" algn="l">
              <a:lnSpc>
                <a:spcPts val="3374"/>
              </a:lnSpc>
              <a:buFont typeface="Arial"/>
              <a:buChar char="⚬"/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Ensures the user enters a correctly formatted email address for report delivery</a:t>
            </a:r>
          </a:p>
          <a:p>
            <a:pPr marL="539748" lvl="1" indent="-269874" algn="l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General Error Handling:</a:t>
            </a:r>
          </a:p>
          <a:p>
            <a:pPr marL="1079496" lvl="2" indent="-359832" algn="l">
              <a:lnSpc>
                <a:spcPts val="3374"/>
              </a:lnSpc>
              <a:buFont typeface="Arial"/>
              <a:buChar char="⚬"/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Uses try-except blocks to catch and display errors during database operations and email sending</a:t>
            </a:r>
          </a:p>
          <a:p>
            <a:pPr marL="0" lvl="0" indent="0" algn="l">
              <a:lnSpc>
                <a:spcPts val="3374"/>
              </a:lnSpc>
              <a:spcBef>
                <a:spcPct val="0"/>
              </a:spcBef>
            </a:pPr>
            <a:endParaRPr lang="en-US" sz="2499" spc="1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5310" y="1574064"/>
            <a:ext cx="18804763" cy="6803905"/>
          </a:xfrm>
          <a:custGeom>
            <a:avLst/>
            <a:gdLst/>
            <a:ahLst/>
            <a:cxnLst/>
            <a:rect l="l" t="t" r="r" b="b"/>
            <a:pathLst>
              <a:path w="18804763" h="6803905">
                <a:moveTo>
                  <a:pt x="0" y="0"/>
                </a:moveTo>
                <a:lnTo>
                  <a:pt x="18804763" y="0"/>
                </a:lnTo>
                <a:lnTo>
                  <a:pt x="18804763" y="6803905"/>
                </a:lnTo>
                <a:lnTo>
                  <a:pt x="0" y="6803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0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90776" y="1881993"/>
            <a:ext cx="3883013" cy="4114800"/>
          </a:xfrm>
          <a:custGeom>
            <a:avLst/>
            <a:gdLst/>
            <a:ahLst/>
            <a:cxnLst/>
            <a:rect l="l" t="t" r="r" b="b"/>
            <a:pathLst>
              <a:path w="3883013" h="4114800">
                <a:moveTo>
                  <a:pt x="0" y="0"/>
                </a:moveTo>
                <a:lnTo>
                  <a:pt x="3883012" y="0"/>
                </a:lnTo>
                <a:lnTo>
                  <a:pt x="38830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96842" y="6293338"/>
            <a:ext cx="3390619" cy="3267323"/>
          </a:xfrm>
          <a:custGeom>
            <a:avLst/>
            <a:gdLst/>
            <a:ahLst/>
            <a:cxnLst/>
            <a:rect l="l" t="t" r="r" b="b"/>
            <a:pathLst>
              <a:path w="3390619" h="3267323">
                <a:moveTo>
                  <a:pt x="0" y="0"/>
                </a:moveTo>
                <a:lnTo>
                  <a:pt x="3390619" y="0"/>
                </a:lnTo>
                <a:lnTo>
                  <a:pt x="3390619" y="3267323"/>
                </a:lnTo>
                <a:lnTo>
                  <a:pt x="0" y="32673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2427" y="7318864"/>
            <a:ext cx="3420624" cy="2699183"/>
          </a:xfrm>
          <a:custGeom>
            <a:avLst/>
            <a:gdLst/>
            <a:ahLst/>
            <a:cxnLst/>
            <a:rect l="l" t="t" r="r" b="b"/>
            <a:pathLst>
              <a:path w="3420624" h="2699183">
                <a:moveTo>
                  <a:pt x="0" y="0"/>
                </a:moveTo>
                <a:lnTo>
                  <a:pt x="3420624" y="0"/>
                </a:lnTo>
                <a:lnTo>
                  <a:pt x="3420624" y="2699183"/>
                </a:lnTo>
                <a:lnTo>
                  <a:pt x="0" y="269918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661627" y="2072493"/>
            <a:ext cx="8751165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Enhancements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53556" y="4489551"/>
            <a:ext cx="7707571" cy="546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Additional Features:</a:t>
            </a:r>
          </a:p>
          <a:p>
            <a:pPr marL="993135" lvl="2" indent="-331045" algn="l">
              <a:lnSpc>
                <a:spcPts val="3104"/>
              </a:lnSpc>
              <a:buFont typeface="Arial"/>
              <a:buChar char="⚬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Expanding question categories and levels of difficulty</a:t>
            </a:r>
          </a:p>
          <a:p>
            <a:pPr marL="993135" lvl="2" indent="-331045" algn="l">
              <a:lnSpc>
                <a:spcPts val="3104"/>
              </a:lnSpc>
              <a:buFont typeface="Arial"/>
              <a:buChar char="⚬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Adding a leaderboard to track top scores</a:t>
            </a:r>
          </a:p>
          <a:p>
            <a:pPr marL="993135" lvl="2" indent="-331045" algn="l">
              <a:lnSpc>
                <a:spcPts val="3104"/>
              </a:lnSpc>
              <a:buFont typeface="Arial"/>
              <a:buChar char="⚬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Teacher and Student login</a:t>
            </a:r>
          </a:p>
          <a:p>
            <a:pPr marL="993135" lvl="2" indent="-331045" algn="l">
              <a:lnSpc>
                <a:spcPts val="3104"/>
              </a:lnSpc>
              <a:buFont typeface="Arial"/>
              <a:buChar char="⚬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Dashboard for Teachers to make and assign quizzes</a:t>
            </a:r>
          </a:p>
          <a:p>
            <a:pPr marL="993135" lvl="2" indent="-331045" algn="l">
              <a:lnSpc>
                <a:spcPts val="3104"/>
              </a:lnSpc>
              <a:buFont typeface="Arial"/>
              <a:buChar char="⚬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Dashboard for student to track record and get an overall report</a:t>
            </a:r>
          </a:p>
          <a:p>
            <a:pPr marL="496567" lvl="1" indent="-248284" algn="l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UI Enhancement:</a:t>
            </a:r>
          </a:p>
          <a:p>
            <a:pPr marL="993135" lvl="2" indent="-331045" algn="l">
              <a:lnSpc>
                <a:spcPts val="3104"/>
              </a:lnSpc>
              <a:buFont typeface="Arial"/>
              <a:buChar char="⚬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Additional data visualization options, such as bar charts and score history tracking</a:t>
            </a:r>
          </a:p>
          <a:p>
            <a:pPr marL="993135" lvl="2" indent="-331045" algn="l">
              <a:lnSpc>
                <a:spcPts val="3104"/>
              </a:lnSpc>
              <a:buFont typeface="Arial"/>
              <a:buChar char="⚬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Better UI using better libraries than tkinter</a:t>
            </a:r>
          </a:p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endParaRPr lang="en-US" sz="2299" spc="13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28700" y="2270498"/>
            <a:ext cx="5814485" cy="4809990"/>
          </a:xfrm>
          <a:custGeom>
            <a:avLst/>
            <a:gdLst/>
            <a:ahLst/>
            <a:cxnLst/>
            <a:rect l="l" t="t" r="r" b="b"/>
            <a:pathLst>
              <a:path w="5814485" h="4809990">
                <a:moveTo>
                  <a:pt x="0" y="0"/>
                </a:moveTo>
                <a:lnTo>
                  <a:pt x="5814485" y="0"/>
                </a:lnTo>
                <a:lnTo>
                  <a:pt x="5814485" y="4809990"/>
                </a:lnTo>
                <a:lnTo>
                  <a:pt x="0" y="480999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055833" y="5302985"/>
            <a:ext cx="5783825" cy="4784626"/>
          </a:xfrm>
          <a:custGeom>
            <a:avLst/>
            <a:gdLst/>
            <a:ahLst/>
            <a:cxnLst/>
            <a:rect l="l" t="t" r="r" b="b"/>
            <a:pathLst>
              <a:path w="5783825" h="4784626">
                <a:moveTo>
                  <a:pt x="0" y="0"/>
                </a:moveTo>
                <a:lnTo>
                  <a:pt x="5783825" y="0"/>
                </a:lnTo>
                <a:lnTo>
                  <a:pt x="5783825" y="4784626"/>
                </a:lnTo>
                <a:lnTo>
                  <a:pt x="0" y="4784626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015133" y="3151358"/>
            <a:ext cx="6257733" cy="5866625"/>
          </a:xfrm>
          <a:custGeom>
            <a:avLst/>
            <a:gdLst/>
            <a:ahLst/>
            <a:cxnLst/>
            <a:rect l="l" t="t" r="r" b="b"/>
            <a:pathLst>
              <a:path w="6257733" h="5866625">
                <a:moveTo>
                  <a:pt x="0" y="0"/>
                </a:moveTo>
                <a:lnTo>
                  <a:pt x="6257734" y="0"/>
                </a:lnTo>
                <a:lnTo>
                  <a:pt x="6257734" y="5866625"/>
                </a:lnTo>
                <a:lnTo>
                  <a:pt x="0" y="5866625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2"/>
          <a:srcRect/>
          <a:stretch>
            <a:fillRect/>
          </a:stretch>
        </p:blipFill>
        <p:spPr>
          <a:xfrm>
            <a:off x="1280812" y="7443184"/>
            <a:ext cx="3118102" cy="3149598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 flipH="1" flipV="1">
            <a:off x="12812074" y="899083"/>
            <a:ext cx="4841311" cy="3776410"/>
          </a:xfrm>
          <a:custGeom>
            <a:avLst/>
            <a:gdLst/>
            <a:ahLst/>
            <a:cxnLst/>
            <a:rect l="l" t="t" r="r" b="b"/>
            <a:pathLst>
              <a:path w="4841311" h="3776410">
                <a:moveTo>
                  <a:pt x="4841311" y="3776410"/>
                </a:moveTo>
                <a:lnTo>
                  <a:pt x="0" y="3776410"/>
                </a:lnTo>
                <a:lnTo>
                  <a:pt x="0" y="0"/>
                </a:lnTo>
                <a:lnTo>
                  <a:pt x="4841311" y="0"/>
                </a:lnTo>
                <a:lnTo>
                  <a:pt x="4841311" y="377641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570549" y="616483"/>
            <a:ext cx="13603918" cy="253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52"/>
              </a:lnSpc>
            </a:pPr>
            <a:r>
              <a:rPr lang="en-US" sz="1953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Demo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824729"/>
            <a:ext cx="10910396" cy="17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1909" y="1405394"/>
            <a:ext cx="13505712" cy="12056917"/>
          </a:xfrm>
          <a:custGeom>
            <a:avLst/>
            <a:gdLst/>
            <a:ahLst/>
            <a:cxnLst/>
            <a:rect l="l" t="t" r="r" b="b"/>
            <a:pathLst>
              <a:path w="13505712" h="12056917">
                <a:moveTo>
                  <a:pt x="0" y="0"/>
                </a:moveTo>
                <a:lnTo>
                  <a:pt x="13505712" y="0"/>
                </a:lnTo>
                <a:lnTo>
                  <a:pt x="13505712" y="12056918"/>
                </a:lnTo>
                <a:lnTo>
                  <a:pt x="0" y="12056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7125765" y="4471516"/>
            <a:ext cx="4036470" cy="3769053"/>
          </a:xfrm>
          <a:custGeom>
            <a:avLst/>
            <a:gdLst/>
            <a:ahLst/>
            <a:cxnLst/>
            <a:rect l="l" t="t" r="r" b="b"/>
            <a:pathLst>
              <a:path w="4036470" h="3769053">
                <a:moveTo>
                  <a:pt x="0" y="0"/>
                </a:moveTo>
                <a:lnTo>
                  <a:pt x="4036470" y="0"/>
                </a:lnTo>
                <a:lnTo>
                  <a:pt x="4036470" y="3769053"/>
                </a:lnTo>
                <a:lnTo>
                  <a:pt x="0" y="37690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736495" y="3413150"/>
            <a:ext cx="5037866" cy="1657129"/>
            <a:chOff x="0" y="0"/>
            <a:chExt cx="6717154" cy="220950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717154" cy="2209505"/>
              <a:chOff x="0" y="0"/>
              <a:chExt cx="1326845" cy="43644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26845" cy="436445"/>
              </a:xfrm>
              <a:custGeom>
                <a:avLst/>
                <a:gdLst/>
                <a:ahLst/>
                <a:cxnLst/>
                <a:rect l="l" t="t" r="r" b="b"/>
                <a:pathLst>
                  <a:path w="1326845" h="436445">
                    <a:moveTo>
                      <a:pt x="78374" y="0"/>
                    </a:moveTo>
                    <a:lnTo>
                      <a:pt x="1248471" y="0"/>
                    </a:lnTo>
                    <a:cubicBezTo>
                      <a:pt x="1291756" y="0"/>
                      <a:pt x="1326845" y="35089"/>
                      <a:pt x="1326845" y="78374"/>
                    </a:cubicBezTo>
                    <a:lnTo>
                      <a:pt x="1326845" y="358071"/>
                    </a:lnTo>
                    <a:cubicBezTo>
                      <a:pt x="1326845" y="378857"/>
                      <a:pt x="1318588" y="398792"/>
                      <a:pt x="1303890" y="413490"/>
                    </a:cubicBezTo>
                    <a:cubicBezTo>
                      <a:pt x="1289192" y="428188"/>
                      <a:pt x="1269257" y="436445"/>
                      <a:pt x="1248471" y="436445"/>
                    </a:cubicBezTo>
                    <a:lnTo>
                      <a:pt x="78374" y="436445"/>
                    </a:lnTo>
                    <a:cubicBezTo>
                      <a:pt x="57588" y="436445"/>
                      <a:pt x="37653" y="428188"/>
                      <a:pt x="22955" y="413490"/>
                    </a:cubicBezTo>
                    <a:cubicBezTo>
                      <a:pt x="8257" y="398792"/>
                      <a:pt x="0" y="378857"/>
                      <a:pt x="0" y="358071"/>
                    </a:cubicBezTo>
                    <a:lnTo>
                      <a:pt x="0" y="78374"/>
                    </a:lnTo>
                    <a:cubicBezTo>
                      <a:pt x="0" y="57588"/>
                      <a:pt x="8257" y="37653"/>
                      <a:pt x="22955" y="22955"/>
                    </a:cubicBezTo>
                    <a:cubicBezTo>
                      <a:pt x="37653" y="8257"/>
                      <a:pt x="57588" y="0"/>
                      <a:pt x="78374" y="0"/>
                    </a:cubicBezTo>
                    <a:close/>
                  </a:path>
                </a:pathLst>
              </a:custGeom>
              <a:solidFill>
                <a:srgbClr val="A6CBF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326845" cy="4745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2092" y="221715"/>
              <a:ext cx="6312969" cy="168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31"/>
                </a:lnSpc>
              </a:pPr>
              <a:r>
                <a:rPr lang="en-US" sz="3665">
                  <a:solidFill>
                    <a:srgbClr val="000000"/>
                  </a:solidFill>
                  <a:latin typeface="Schoolbell"/>
                  <a:ea typeface="Schoolbell"/>
                  <a:cs typeface="Schoolbell"/>
                  <a:sym typeface="Schoolbell"/>
                </a:rPr>
                <a:t>Kanishk mittal</a:t>
              </a:r>
            </a:p>
            <a:p>
              <a:pPr algn="ctr">
                <a:lnSpc>
                  <a:spcPts val="5131"/>
                </a:lnSpc>
              </a:pPr>
              <a:r>
                <a:rPr lang="en-US" sz="3665">
                  <a:solidFill>
                    <a:srgbClr val="000000"/>
                  </a:solidFill>
                  <a:latin typeface="Schoolbell"/>
                  <a:ea typeface="Schoolbell"/>
                  <a:cs typeface="Schoolbell"/>
                  <a:sym typeface="Schoolbell"/>
                </a:rPr>
                <a:t>2023BCY0003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736495" y="5527478"/>
            <a:ext cx="5037866" cy="1657129"/>
            <a:chOff x="0" y="0"/>
            <a:chExt cx="1326845" cy="4364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6845" cy="436445"/>
            </a:xfrm>
            <a:custGeom>
              <a:avLst/>
              <a:gdLst/>
              <a:ahLst/>
              <a:cxnLst/>
              <a:rect l="l" t="t" r="r" b="b"/>
              <a:pathLst>
                <a:path w="1326845" h="436445">
                  <a:moveTo>
                    <a:pt x="78374" y="0"/>
                  </a:moveTo>
                  <a:lnTo>
                    <a:pt x="1248471" y="0"/>
                  </a:lnTo>
                  <a:cubicBezTo>
                    <a:pt x="1291756" y="0"/>
                    <a:pt x="1326845" y="35089"/>
                    <a:pt x="1326845" y="78374"/>
                  </a:cubicBezTo>
                  <a:lnTo>
                    <a:pt x="1326845" y="358071"/>
                  </a:lnTo>
                  <a:cubicBezTo>
                    <a:pt x="1326845" y="378857"/>
                    <a:pt x="1318588" y="398792"/>
                    <a:pt x="1303890" y="413490"/>
                  </a:cubicBezTo>
                  <a:cubicBezTo>
                    <a:pt x="1289192" y="428188"/>
                    <a:pt x="1269257" y="436445"/>
                    <a:pt x="1248471" y="436445"/>
                  </a:cubicBezTo>
                  <a:lnTo>
                    <a:pt x="78374" y="436445"/>
                  </a:lnTo>
                  <a:cubicBezTo>
                    <a:pt x="57588" y="436445"/>
                    <a:pt x="37653" y="428188"/>
                    <a:pt x="22955" y="413490"/>
                  </a:cubicBezTo>
                  <a:cubicBezTo>
                    <a:pt x="8257" y="398792"/>
                    <a:pt x="0" y="378857"/>
                    <a:pt x="0" y="358071"/>
                  </a:cubicBezTo>
                  <a:lnTo>
                    <a:pt x="0" y="78374"/>
                  </a:lnTo>
                  <a:cubicBezTo>
                    <a:pt x="0" y="57588"/>
                    <a:pt x="8257" y="37653"/>
                    <a:pt x="22955" y="22955"/>
                  </a:cubicBezTo>
                  <a:cubicBezTo>
                    <a:pt x="37653" y="8257"/>
                    <a:pt x="57588" y="0"/>
                    <a:pt x="78374" y="0"/>
                  </a:cubicBezTo>
                  <a:close/>
                </a:path>
              </a:pathLst>
            </a:custGeom>
            <a:solidFill>
              <a:srgbClr val="A6CB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26845" cy="474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736495" y="7601171"/>
            <a:ext cx="5037866" cy="1657129"/>
            <a:chOff x="0" y="0"/>
            <a:chExt cx="1326845" cy="4364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6845" cy="436445"/>
            </a:xfrm>
            <a:custGeom>
              <a:avLst/>
              <a:gdLst/>
              <a:ahLst/>
              <a:cxnLst/>
              <a:rect l="l" t="t" r="r" b="b"/>
              <a:pathLst>
                <a:path w="1326845" h="436445">
                  <a:moveTo>
                    <a:pt x="78374" y="0"/>
                  </a:moveTo>
                  <a:lnTo>
                    <a:pt x="1248471" y="0"/>
                  </a:lnTo>
                  <a:cubicBezTo>
                    <a:pt x="1291756" y="0"/>
                    <a:pt x="1326845" y="35089"/>
                    <a:pt x="1326845" y="78374"/>
                  </a:cubicBezTo>
                  <a:lnTo>
                    <a:pt x="1326845" y="358071"/>
                  </a:lnTo>
                  <a:cubicBezTo>
                    <a:pt x="1326845" y="378857"/>
                    <a:pt x="1318588" y="398792"/>
                    <a:pt x="1303890" y="413490"/>
                  </a:cubicBezTo>
                  <a:cubicBezTo>
                    <a:pt x="1289192" y="428188"/>
                    <a:pt x="1269257" y="436445"/>
                    <a:pt x="1248471" y="436445"/>
                  </a:cubicBezTo>
                  <a:lnTo>
                    <a:pt x="78374" y="436445"/>
                  </a:lnTo>
                  <a:cubicBezTo>
                    <a:pt x="57588" y="436445"/>
                    <a:pt x="37653" y="428188"/>
                    <a:pt x="22955" y="413490"/>
                  </a:cubicBezTo>
                  <a:cubicBezTo>
                    <a:pt x="8257" y="398792"/>
                    <a:pt x="0" y="378857"/>
                    <a:pt x="0" y="358071"/>
                  </a:cubicBezTo>
                  <a:lnTo>
                    <a:pt x="0" y="78374"/>
                  </a:lnTo>
                  <a:cubicBezTo>
                    <a:pt x="0" y="57588"/>
                    <a:pt x="8257" y="37653"/>
                    <a:pt x="22955" y="22955"/>
                  </a:cubicBezTo>
                  <a:cubicBezTo>
                    <a:pt x="37653" y="8257"/>
                    <a:pt x="57588" y="0"/>
                    <a:pt x="78374" y="0"/>
                  </a:cubicBezTo>
                  <a:close/>
                </a:path>
              </a:pathLst>
            </a:custGeom>
            <a:solidFill>
              <a:srgbClr val="A6CB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26845" cy="474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061860" y="7601171"/>
            <a:ext cx="5037866" cy="1657129"/>
            <a:chOff x="0" y="0"/>
            <a:chExt cx="6717154" cy="2209505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717154" cy="2209505"/>
              <a:chOff x="0" y="0"/>
              <a:chExt cx="1326845" cy="43644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26845" cy="436445"/>
              </a:xfrm>
              <a:custGeom>
                <a:avLst/>
                <a:gdLst/>
                <a:ahLst/>
                <a:cxnLst/>
                <a:rect l="l" t="t" r="r" b="b"/>
                <a:pathLst>
                  <a:path w="1326845" h="436445">
                    <a:moveTo>
                      <a:pt x="78374" y="0"/>
                    </a:moveTo>
                    <a:lnTo>
                      <a:pt x="1248471" y="0"/>
                    </a:lnTo>
                    <a:cubicBezTo>
                      <a:pt x="1291756" y="0"/>
                      <a:pt x="1326845" y="35089"/>
                      <a:pt x="1326845" y="78374"/>
                    </a:cubicBezTo>
                    <a:lnTo>
                      <a:pt x="1326845" y="358071"/>
                    </a:lnTo>
                    <a:cubicBezTo>
                      <a:pt x="1326845" y="378857"/>
                      <a:pt x="1318588" y="398792"/>
                      <a:pt x="1303890" y="413490"/>
                    </a:cubicBezTo>
                    <a:cubicBezTo>
                      <a:pt x="1289192" y="428188"/>
                      <a:pt x="1269257" y="436445"/>
                      <a:pt x="1248471" y="436445"/>
                    </a:cubicBezTo>
                    <a:lnTo>
                      <a:pt x="78374" y="436445"/>
                    </a:lnTo>
                    <a:cubicBezTo>
                      <a:pt x="57588" y="436445"/>
                      <a:pt x="37653" y="428188"/>
                      <a:pt x="22955" y="413490"/>
                    </a:cubicBezTo>
                    <a:cubicBezTo>
                      <a:pt x="8257" y="398792"/>
                      <a:pt x="0" y="378857"/>
                      <a:pt x="0" y="358071"/>
                    </a:cubicBezTo>
                    <a:lnTo>
                      <a:pt x="0" y="78374"/>
                    </a:lnTo>
                    <a:cubicBezTo>
                      <a:pt x="0" y="57588"/>
                      <a:pt x="8257" y="37653"/>
                      <a:pt x="22955" y="22955"/>
                    </a:cubicBezTo>
                    <a:cubicBezTo>
                      <a:pt x="37653" y="8257"/>
                      <a:pt x="57588" y="0"/>
                      <a:pt x="78374" y="0"/>
                    </a:cubicBezTo>
                    <a:close/>
                  </a:path>
                </a:pathLst>
              </a:custGeom>
              <a:solidFill>
                <a:srgbClr val="A6CBF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326845" cy="4745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02092" y="221715"/>
              <a:ext cx="6312969" cy="168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31"/>
                </a:lnSpc>
              </a:pPr>
              <a:r>
                <a:rPr lang="en-US" sz="3665">
                  <a:solidFill>
                    <a:srgbClr val="000000"/>
                  </a:solidFill>
                  <a:latin typeface="Schoolbell"/>
                  <a:ea typeface="Schoolbell"/>
                  <a:cs typeface="Schoolbell"/>
                  <a:sym typeface="Schoolbell"/>
                </a:rPr>
                <a:t>B. Siva sai</a:t>
              </a:r>
            </a:p>
            <a:p>
              <a:pPr algn="ctr">
                <a:lnSpc>
                  <a:spcPts val="5131"/>
                </a:lnSpc>
              </a:pPr>
              <a:r>
                <a:rPr lang="en-US" sz="3665">
                  <a:solidFill>
                    <a:srgbClr val="000000"/>
                  </a:solidFill>
                  <a:latin typeface="Schoolbell"/>
                  <a:ea typeface="Schoolbell"/>
                  <a:cs typeface="Schoolbell"/>
                  <a:sym typeface="Schoolbell"/>
                </a:rPr>
                <a:t>2023BCS0228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061860" y="5527478"/>
            <a:ext cx="5037866" cy="1657129"/>
            <a:chOff x="0" y="0"/>
            <a:chExt cx="1326845" cy="43644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26845" cy="436445"/>
            </a:xfrm>
            <a:custGeom>
              <a:avLst/>
              <a:gdLst/>
              <a:ahLst/>
              <a:cxnLst/>
              <a:rect l="l" t="t" r="r" b="b"/>
              <a:pathLst>
                <a:path w="1326845" h="436445">
                  <a:moveTo>
                    <a:pt x="78374" y="0"/>
                  </a:moveTo>
                  <a:lnTo>
                    <a:pt x="1248471" y="0"/>
                  </a:lnTo>
                  <a:cubicBezTo>
                    <a:pt x="1291756" y="0"/>
                    <a:pt x="1326845" y="35089"/>
                    <a:pt x="1326845" y="78374"/>
                  </a:cubicBezTo>
                  <a:lnTo>
                    <a:pt x="1326845" y="358071"/>
                  </a:lnTo>
                  <a:cubicBezTo>
                    <a:pt x="1326845" y="378857"/>
                    <a:pt x="1318588" y="398792"/>
                    <a:pt x="1303890" y="413490"/>
                  </a:cubicBezTo>
                  <a:cubicBezTo>
                    <a:pt x="1289192" y="428188"/>
                    <a:pt x="1269257" y="436445"/>
                    <a:pt x="1248471" y="436445"/>
                  </a:cubicBezTo>
                  <a:lnTo>
                    <a:pt x="78374" y="436445"/>
                  </a:lnTo>
                  <a:cubicBezTo>
                    <a:pt x="57588" y="436445"/>
                    <a:pt x="37653" y="428188"/>
                    <a:pt x="22955" y="413490"/>
                  </a:cubicBezTo>
                  <a:cubicBezTo>
                    <a:pt x="8257" y="398792"/>
                    <a:pt x="0" y="378857"/>
                    <a:pt x="0" y="358071"/>
                  </a:cubicBezTo>
                  <a:lnTo>
                    <a:pt x="0" y="78374"/>
                  </a:lnTo>
                  <a:cubicBezTo>
                    <a:pt x="0" y="57588"/>
                    <a:pt x="8257" y="37653"/>
                    <a:pt x="22955" y="22955"/>
                  </a:cubicBezTo>
                  <a:cubicBezTo>
                    <a:pt x="37653" y="8257"/>
                    <a:pt x="57588" y="0"/>
                    <a:pt x="78374" y="0"/>
                  </a:cubicBezTo>
                  <a:close/>
                </a:path>
              </a:pathLst>
            </a:custGeom>
            <a:solidFill>
              <a:srgbClr val="A6CBF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326845" cy="474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061860" y="3413150"/>
            <a:ext cx="5037866" cy="1657129"/>
            <a:chOff x="0" y="0"/>
            <a:chExt cx="1326845" cy="43644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26845" cy="436445"/>
            </a:xfrm>
            <a:custGeom>
              <a:avLst/>
              <a:gdLst/>
              <a:ahLst/>
              <a:cxnLst/>
              <a:rect l="l" t="t" r="r" b="b"/>
              <a:pathLst>
                <a:path w="1326845" h="436445">
                  <a:moveTo>
                    <a:pt x="78374" y="0"/>
                  </a:moveTo>
                  <a:lnTo>
                    <a:pt x="1248471" y="0"/>
                  </a:lnTo>
                  <a:cubicBezTo>
                    <a:pt x="1291756" y="0"/>
                    <a:pt x="1326845" y="35089"/>
                    <a:pt x="1326845" y="78374"/>
                  </a:cubicBezTo>
                  <a:lnTo>
                    <a:pt x="1326845" y="358071"/>
                  </a:lnTo>
                  <a:cubicBezTo>
                    <a:pt x="1326845" y="378857"/>
                    <a:pt x="1318588" y="398792"/>
                    <a:pt x="1303890" y="413490"/>
                  </a:cubicBezTo>
                  <a:cubicBezTo>
                    <a:pt x="1289192" y="428188"/>
                    <a:pt x="1269257" y="436445"/>
                    <a:pt x="1248471" y="436445"/>
                  </a:cubicBezTo>
                  <a:lnTo>
                    <a:pt x="78374" y="436445"/>
                  </a:lnTo>
                  <a:cubicBezTo>
                    <a:pt x="57588" y="436445"/>
                    <a:pt x="37653" y="428188"/>
                    <a:pt x="22955" y="413490"/>
                  </a:cubicBezTo>
                  <a:cubicBezTo>
                    <a:pt x="8257" y="398792"/>
                    <a:pt x="0" y="378857"/>
                    <a:pt x="0" y="358071"/>
                  </a:cubicBezTo>
                  <a:lnTo>
                    <a:pt x="0" y="78374"/>
                  </a:lnTo>
                  <a:cubicBezTo>
                    <a:pt x="0" y="57588"/>
                    <a:pt x="8257" y="37653"/>
                    <a:pt x="22955" y="22955"/>
                  </a:cubicBezTo>
                  <a:cubicBezTo>
                    <a:pt x="37653" y="8257"/>
                    <a:pt x="57588" y="0"/>
                    <a:pt x="78374" y="0"/>
                  </a:cubicBezTo>
                  <a:close/>
                </a:path>
              </a:pathLst>
            </a:custGeom>
            <a:solidFill>
              <a:srgbClr val="A6CBF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326845" cy="474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786366" y="1569758"/>
            <a:ext cx="8715268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 Team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888064" y="5672333"/>
            <a:ext cx="4734727" cy="128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M.Srujana</a:t>
            </a:r>
          </a:p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2023BCS0234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888064" y="7746026"/>
            <a:ext cx="4734727" cy="128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K. Tharun</a:t>
            </a:r>
          </a:p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2023BCS0231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13430" y="5672333"/>
            <a:ext cx="4734727" cy="128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Muhammed Minhaj ps </a:t>
            </a:r>
          </a:p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2023BCS0225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13430" y="3558004"/>
            <a:ext cx="4804433" cy="128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</a:pPr>
            <a:r>
              <a:rPr lang="en-US" sz="366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Sidhaarth Mohandas 2023BCS0237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3609" y="2411062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09"/>
                </a:lnTo>
                <a:lnTo>
                  <a:pt x="0" y="610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645769" y="1995962"/>
            <a:ext cx="7917275" cy="6744943"/>
            <a:chOff x="0" y="0"/>
            <a:chExt cx="10556366" cy="8993257"/>
          </a:xfrm>
        </p:grpSpPr>
        <p:sp>
          <p:nvSpPr>
            <p:cNvPr id="5" name="TextBox 5"/>
            <p:cNvSpPr txBox="1"/>
            <p:nvPr/>
          </p:nvSpPr>
          <p:spPr>
            <a:xfrm>
              <a:off x="91362" y="190500"/>
              <a:ext cx="10465004" cy="310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30"/>
                </a:lnSpc>
              </a:pPr>
              <a:r>
                <a:rPr lang="en-US" sz="90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Project 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946276"/>
              <a:ext cx="10276762" cy="504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5" lvl="1" indent="-302257" algn="l">
                <a:lnSpc>
                  <a:spcPts val="3779"/>
                </a:lnSpc>
                <a:buFont typeface="Arial"/>
                <a:buChar char="•"/>
              </a:pPr>
              <a:r>
                <a:rPr lang="en-US" sz="2799" spc="16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A Python-based quiz application with a user-friendly GUI, powered by MySQL for data storage</a:t>
              </a:r>
            </a:p>
            <a:p>
              <a:pPr marL="604515" lvl="1" indent="-302257" algn="l">
                <a:lnSpc>
                  <a:spcPts val="3779"/>
                </a:lnSpc>
                <a:buFont typeface="Arial"/>
                <a:buChar char="•"/>
              </a:pPr>
              <a:r>
                <a:rPr lang="en-US" sz="2799" spc="16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Random question selection based on categories</a:t>
              </a:r>
            </a:p>
            <a:p>
              <a:pPr marL="604515" lvl="1" indent="-302257" algn="l">
                <a:lnSpc>
                  <a:spcPts val="3779"/>
                </a:lnSpc>
                <a:buFont typeface="Arial"/>
                <a:buChar char="•"/>
              </a:pPr>
              <a:r>
                <a:rPr lang="en-US" sz="2799" spc="16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Report generation with graphical analysis</a:t>
              </a:r>
            </a:p>
            <a:p>
              <a:pPr marL="604515" lvl="1" indent="-302257" algn="l">
                <a:lnSpc>
                  <a:spcPts val="3779"/>
                </a:lnSpc>
                <a:buFont typeface="Arial"/>
                <a:buChar char="•"/>
              </a:pPr>
              <a:r>
                <a:rPr lang="en-US" sz="2799" spc="16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Report sent via email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86600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68810" y="713642"/>
            <a:ext cx="9023785" cy="8859716"/>
          </a:xfrm>
          <a:custGeom>
            <a:avLst/>
            <a:gdLst/>
            <a:ahLst/>
            <a:cxnLst/>
            <a:rect l="l" t="t" r="r" b="b"/>
            <a:pathLst>
              <a:path w="9023785" h="8859716">
                <a:moveTo>
                  <a:pt x="0" y="0"/>
                </a:moveTo>
                <a:lnTo>
                  <a:pt x="9023785" y="0"/>
                </a:lnTo>
                <a:lnTo>
                  <a:pt x="9023785" y="8859716"/>
                </a:lnTo>
                <a:lnTo>
                  <a:pt x="0" y="885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9215" y="521514"/>
            <a:ext cx="4414931" cy="3923677"/>
            <a:chOff x="0" y="0"/>
            <a:chExt cx="1632467" cy="14508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2467" cy="1450821"/>
            </a:xfrm>
            <a:custGeom>
              <a:avLst/>
              <a:gdLst/>
              <a:ahLst/>
              <a:cxnLst/>
              <a:rect l="l" t="t" r="r" b="b"/>
              <a:pathLst>
                <a:path w="1632467" h="1450821">
                  <a:moveTo>
                    <a:pt x="26304" y="0"/>
                  </a:moveTo>
                  <a:lnTo>
                    <a:pt x="1606164" y="0"/>
                  </a:lnTo>
                  <a:cubicBezTo>
                    <a:pt x="1613140" y="0"/>
                    <a:pt x="1619830" y="2771"/>
                    <a:pt x="1624763" y="7704"/>
                  </a:cubicBezTo>
                  <a:cubicBezTo>
                    <a:pt x="1629696" y="12637"/>
                    <a:pt x="1632467" y="19327"/>
                    <a:pt x="1632467" y="26304"/>
                  </a:cubicBezTo>
                  <a:lnTo>
                    <a:pt x="1632467" y="1424517"/>
                  </a:lnTo>
                  <a:cubicBezTo>
                    <a:pt x="1632467" y="1431493"/>
                    <a:pt x="1629696" y="1438184"/>
                    <a:pt x="1624763" y="1443117"/>
                  </a:cubicBezTo>
                  <a:cubicBezTo>
                    <a:pt x="1619830" y="1448050"/>
                    <a:pt x="1613140" y="1450821"/>
                    <a:pt x="1606164" y="1450821"/>
                  </a:cubicBezTo>
                  <a:lnTo>
                    <a:pt x="26304" y="1450821"/>
                  </a:lnTo>
                  <a:cubicBezTo>
                    <a:pt x="19327" y="1450821"/>
                    <a:pt x="12637" y="1448050"/>
                    <a:pt x="7704" y="1443117"/>
                  </a:cubicBezTo>
                  <a:cubicBezTo>
                    <a:pt x="2771" y="1438184"/>
                    <a:pt x="0" y="1431493"/>
                    <a:pt x="0" y="1424517"/>
                  </a:cubicBezTo>
                  <a:lnTo>
                    <a:pt x="0" y="26304"/>
                  </a:lnTo>
                  <a:cubicBezTo>
                    <a:pt x="0" y="19327"/>
                    <a:pt x="2771" y="12637"/>
                    <a:pt x="7704" y="7704"/>
                  </a:cubicBezTo>
                  <a:cubicBezTo>
                    <a:pt x="12637" y="2771"/>
                    <a:pt x="19327" y="0"/>
                    <a:pt x="26304" y="0"/>
                  </a:cubicBezTo>
                  <a:close/>
                </a:path>
              </a:pathLst>
            </a:custGeom>
            <a:solidFill>
              <a:srgbClr val="A6CBFD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32467" cy="1488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7900054">
            <a:off x="5624291" y="291900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1106399" y="3143911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866361">
            <a:off x="6128675" y="5996792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23312" y="5584733"/>
            <a:ext cx="5326790" cy="3554004"/>
            <a:chOff x="0" y="0"/>
            <a:chExt cx="7102386" cy="4738672"/>
          </a:xfrm>
        </p:grpSpPr>
        <p:grpSp>
          <p:nvGrpSpPr>
            <p:cNvPr id="12" name="Group 12"/>
            <p:cNvGrpSpPr/>
            <p:nvPr/>
          </p:nvGrpSpPr>
          <p:grpSpPr>
            <a:xfrm>
              <a:off x="1215811" y="0"/>
              <a:ext cx="5886575" cy="4738672"/>
              <a:chOff x="0" y="0"/>
              <a:chExt cx="1632467" cy="131413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32467" cy="1314130"/>
              </a:xfrm>
              <a:custGeom>
                <a:avLst/>
                <a:gdLst/>
                <a:ahLst/>
                <a:cxnLst/>
                <a:rect l="l" t="t" r="r" b="b"/>
                <a:pathLst>
                  <a:path w="1632467" h="1314130">
                    <a:moveTo>
                      <a:pt x="26304" y="0"/>
                    </a:moveTo>
                    <a:lnTo>
                      <a:pt x="1606164" y="0"/>
                    </a:lnTo>
                    <a:cubicBezTo>
                      <a:pt x="1613140" y="0"/>
                      <a:pt x="1619830" y="2771"/>
                      <a:pt x="1624763" y="7704"/>
                    </a:cubicBezTo>
                    <a:cubicBezTo>
                      <a:pt x="1629696" y="12637"/>
                      <a:pt x="1632467" y="19327"/>
                      <a:pt x="1632467" y="26304"/>
                    </a:cubicBezTo>
                    <a:lnTo>
                      <a:pt x="1632467" y="1287827"/>
                    </a:lnTo>
                    <a:cubicBezTo>
                      <a:pt x="1632467" y="1294803"/>
                      <a:pt x="1629696" y="1301493"/>
                      <a:pt x="1624763" y="1306426"/>
                    </a:cubicBezTo>
                    <a:cubicBezTo>
                      <a:pt x="1619830" y="1311359"/>
                      <a:pt x="1613140" y="1314130"/>
                      <a:pt x="1606164" y="1314130"/>
                    </a:cubicBezTo>
                    <a:lnTo>
                      <a:pt x="26304" y="1314130"/>
                    </a:lnTo>
                    <a:cubicBezTo>
                      <a:pt x="19327" y="1314130"/>
                      <a:pt x="12637" y="1311359"/>
                      <a:pt x="7704" y="1306426"/>
                    </a:cubicBezTo>
                    <a:cubicBezTo>
                      <a:pt x="2771" y="1301493"/>
                      <a:pt x="0" y="1294803"/>
                      <a:pt x="0" y="1287827"/>
                    </a:cubicBezTo>
                    <a:lnTo>
                      <a:pt x="0" y="26304"/>
                    </a:lnTo>
                    <a:cubicBezTo>
                      <a:pt x="0" y="19327"/>
                      <a:pt x="2771" y="12637"/>
                      <a:pt x="7704" y="7704"/>
                    </a:cubicBezTo>
                    <a:cubicBezTo>
                      <a:pt x="12637" y="2771"/>
                      <a:pt x="19327" y="0"/>
                      <a:pt x="26304" y="0"/>
                    </a:cubicBezTo>
                    <a:close/>
                  </a:path>
                </a:pathLst>
              </a:custGeom>
              <a:solidFill>
                <a:srgbClr val="A6CBFD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632467" cy="13522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448206" y="1476976"/>
              <a:ext cx="5224335" cy="159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3" lvl="1" indent="-237486" algn="l">
                <a:lnSpc>
                  <a:spcPts val="327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MySQL</a:t>
              </a:r>
              <a:r>
                <a:rPr lang="en-US" sz="2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- MySQL Database is used to store questions securely and efficiently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23762"/>
              <a:ext cx="5456729" cy="600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Database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847530" y="4790974"/>
            <a:ext cx="3918251" cy="12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2" lvl="1" indent="-248281" algn="l">
              <a:lnSpc>
                <a:spcPts val="3426"/>
              </a:lnSpc>
              <a:spcBef>
                <a:spcPct val="0"/>
              </a:spcBef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matplotlib</a:t>
            </a: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Data visualization library for chart generation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697513" y="521514"/>
            <a:ext cx="4561787" cy="8617223"/>
            <a:chOff x="0" y="0"/>
            <a:chExt cx="1686769" cy="31863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6769" cy="3186309"/>
            </a:xfrm>
            <a:custGeom>
              <a:avLst/>
              <a:gdLst/>
              <a:ahLst/>
              <a:cxnLst/>
              <a:rect l="l" t="t" r="r" b="b"/>
              <a:pathLst>
                <a:path w="1686769" h="3186309">
                  <a:moveTo>
                    <a:pt x="25457" y="0"/>
                  </a:moveTo>
                  <a:lnTo>
                    <a:pt x="1661312" y="0"/>
                  </a:lnTo>
                  <a:cubicBezTo>
                    <a:pt x="1675371" y="0"/>
                    <a:pt x="1686769" y="11397"/>
                    <a:pt x="1686769" y="25457"/>
                  </a:cubicBezTo>
                  <a:lnTo>
                    <a:pt x="1686769" y="3160852"/>
                  </a:lnTo>
                  <a:cubicBezTo>
                    <a:pt x="1686769" y="3174911"/>
                    <a:pt x="1675371" y="3186309"/>
                    <a:pt x="1661312" y="3186309"/>
                  </a:cubicBezTo>
                  <a:lnTo>
                    <a:pt x="25457" y="3186309"/>
                  </a:lnTo>
                  <a:cubicBezTo>
                    <a:pt x="11397" y="3186309"/>
                    <a:pt x="0" y="3174911"/>
                    <a:pt x="0" y="3160852"/>
                  </a:cubicBezTo>
                  <a:lnTo>
                    <a:pt x="0" y="25457"/>
                  </a:lnTo>
                  <a:cubicBezTo>
                    <a:pt x="0" y="11397"/>
                    <a:pt x="11397" y="0"/>
                    <a:pt x="25457" y="0"/>
                  </a:cubicBezTo>
                  <a:close/>
                </a:path>
              </a:pathLst>
            </a:custGeom>
            <a:solidFill>
              <a:srgbClr val="A6CBFD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86769" cy="3224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019281" y="1654931"/>
            <a:ext cx="3918251" cy="12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2" lvl="1" indent="-248281" algn="l">
              <a:lnSpc>
                <a:spcPts val="3426"/>
              </a:lnSpc>
              <a:spcBef>
                <a:spcPct val="0"/>
              </a:spcBef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Tkinter</a:t>
            </a: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GUI framework for building the user interface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84641" y="800735"/>
            <a:ext cx="4092547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Libraries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19281" y="3008782"/>
            <a:ext cx="3918251" cy="169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2" lvl="1" indent="-248281" algn="l">
              <a:lnSpc>
                <a:spcPts val="3426"/>
              </a:lnSpc>
              <a:spcBef>
                <a:spcPct val="0"/>
              </a:spcBef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mysql-connector</a:t>
            </a: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MySQL connector to interact with the database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07063" y="6144542"/>
            <a:ext cx="3918251" cy="83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2" lvl="1" indent="-248281" algn="l">
              <a:lnSpc>
                <a:spcPts val="3426"/>
              </a:lnSpc>
              <a:spcBef>
                <a:spcPct val="0"/>
              </a:spcBef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FPDF </a:t>
            </a: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For creating PDF reports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19281" y="7069484"/>
            <a:ext cx="3918251" cy="41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2" lvl="1" indent="-248281" algn="l">
              <a:lnSpc>
                <a:spcPts val="3426"/>
              </a:lnSpc>
              <a:spcBef>
                <a:spcPct val="0"/>
              </a:spcBef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smtplib </a:t>
            </a: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Sending Emails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19281" y="7482325"/>
            <a:ext cx="3918251" cy="12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2" lvl="1" indent="-248281" algn="l">
              <a:lnSpc>
                <a:spcPts val="3426"/>
              </a:lnSpc>
              <a:spcBef>
                <a:spcPct val="0"/>
              </a:spcBef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dotenv </a:t>
            </a: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Environment variable management for sensitive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38438" y="4199872"/>
            <a:ext cx="6611124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Technologies Used</a:t>
            </a:r>
          </a:p>
        </p:txBody>
      </p:sp>
      <p:sp>
        <p:nvSpPr>
          <p:cNvPr id="28" name="Freeform 28"/>
          <p:cNvSpPr/>
          <p:nvPr/>
        </p:nvSpPr>
        <p:spPr>
          <a:xfrm>
            <a:off x="5838438" y="6357602"/>
            <a:ext cx="6684529" cy="1166754"/>
          </a:xfrm>
          <a:custGeom>
            <a:avLst/>
            <a:gdLst/>
            <a:ahLst/>
            <a:cxnLst/>
            <a:rect l="l" t="t" r="r" b="b"/>
            <a:pathLst>
              <a:path w="6684529" h="1166754">
                <a:moveTo>
                  <a:pt x="0" y="0"/>
                </a:moveTo>
                <a:lnTo>
                  <a:pt x="6684529" y="0"/>
                </a:lnTo>
                <a:lnTo>
                  <a:pt x="6684529" y="1166754"/>
                </a:lnTo>
                <a:lnTo>
                  <a:pt x="0" y="11667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383510" y="1612577"/>
            <a:ext cx="3918251" cy="255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2" lvl="1" indent="-248281" algn="l">
              <a:lnSpc>
                <a:spcPts val="3426"/>
              </a:lnSpc>
              <a:spcBef>
                <a:spcPct val="0"/>
              </a:spcBef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Python</a:t>
            </a: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- Python is used to because of its versatile nature which allow us to add many features in fewer lines of code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9215" y="800735"/>
            <a:ext cx="4092547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Programing Language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07063" y="4703162"/>
            <a:ext cx="3918251" cy="12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2" lvl="1" indent="-248281" algn="l">
              <a:lnSpc>
                <a:spcPts val="3426"/>
              </a:lnSpc>
              <a:spcBef>
                <a:spcPct val="0"/>
              </a:spcBef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matplotlib </a:t>
            </a: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Data visualization library for chart generation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767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1185614" y="1443990"/>
            <a:ext cx="4262034" cy="4114800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51186" y="-613410"/>
            <a:ext cx="2840656" cy="3411269"/>
          </a:xfrm>
          <a:custGeom>
            <a:avLst/>
            <a:gdLst/>
            <a:ahLst/>
            <a:cxnLst/>
            <a:rect l="l" t="t" r="r" b="b"/>
            <a:pathLst>
              <a:path w="2840656" h="3411269">
                <a:moveTo>
                  <a:pt x="0" y="0"/>
                </a:moveTo>
                <a:lnTo>
                  <a:pt x="2840657" y="0"/>
                </a:lnTo>
                <a:lnTo>
                  <a:pt x="2840657" y="3411269"/>
                </a:lnTo>
                <a:lnTo>
                  <a:pt x="0" y="341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1906" y="703843"/>
            <a:ext cx="8092094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 Setup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095770-2BFF-4933-45FD-48F128435901}"/>
              </a:ext>
            </a:extLst>
          </p:cNvPr>
          <p:cNvGrpSpPr/>
          <p:nvPr/>
        </p:nvGrpSpPr>
        <p:grpSpPr>
          <a:xfrm>
            <a:off x="1510811" y="3621909"/>
            <a:ext cx="8525608" cy="2839292"/>
            <a:chOff x="1510811" y="3621909"/>
            <a:chExt cx="8525608" cy="2839292"/>
          </a:xfrm>
        </p:grpSpPr>
        <p:grpSp>
          <p:nvGrpSpPr>
            <p:cNvPr id="6" name="Group 6"/>
            <p:cNvGrpSpPr/>
            <p:nvPr/>
          </p:nvGrpSpPr>
          <p:grpSpPr>
            <a:xfrm>
              <a:off x="1510811" y="3621909"/>
              <a:ext cx="8525608" cy="2839292"/>
              <a:chOff x="0" y="0"/>
              <a:chExt cx="3152433" cy="10498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52433" cy="1049858"/>
              </a:xfrm>
              <a:custGeom>
                <a:avLst/>
                <a:gdLst/>
                <a:ahLst/>
                <a:cxnLst/>
                <a:rect l="l" t="t" r="r" b="b"/>
                <a:pathLst>
                  <a:path w="3152433" h="1049858">
                    <a:moveTo>
                      <a:pt x="13621" y="0"/>
                    </a:moveTo>
                    <a:lnTo>
                      <a:pt x="3138812" y="0"/>
                    </a:lnTo>
                    <a:cubicBezTo>
                      <a:pt x="3142424" y="0"/>
                      <a:pt x="3145889" y="1435"/>
                      <a:pt x="3148444" y="3990"/>
                    </a:cubicBezTo>
                    <a:cubicBezTo>
                      <a:pt x="3150998" y="6544"/>
                      <a:pt x="3152433" y="10009"/>
                      <a:pt x="3152433" y="13621"/>
                    </a:cubicBezTo>
                    <a:lnTo>
                      <a:pt x="3152433" y="1036237"/>
                    </a:lnTo>
                    <a:cubicBezTo>
                      <a:pt x="3152433" y="1043760"/>
                      <a:pt x="3146335" y="1049858"/>
                      <a:pt x="3138812" y="1049858"/>
                    </a:cubicBezTo>
                    <a:lnTo>
                      <a:pt x="13621" y="1049858"/>
                    </a:lnTo>
                    <a:cubicBezTo>
                      <a:pt x="6098" y="1049858"/>
                      <a:pt x="0" y="1043760"/>
                      <a:pt x="0" y="1036237"/>
                    </a:cubicBezTo>
                    <a:lnTo>
                      <a:pt x="0" y="13621"/>
                    </a:lnTo>
                    <a:cubicBezTo>
                      <a:pt x="0" y="6098"/>
                      <a:pt x="6098" y="0"/>
                      <a:pt x="13621" y="0"/>
                    </a:cubicBezTo>
                    <a:close/>
                  </a:path>
                </a:pathLst>
              </a:custGeom>
              <a:solidFill>
                <a:srgbClr val="A6CBFD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152433" cy="1087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948715" y="3689876"/>
              <a:ext cx="6006534" cy="5756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67"/>
                </a:lnSpc>
                <a:spcBef>
                  <a:spcPct val="0"/>
                </a:spcBef>
              </a:pPr>
              <a:r>
                <a:rPr lang="en-US" sz="3199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Connection and security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92759" y="4179887"/>
              <a:ext cx="8115300" cy="1851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1" lvl="1" indent="-269871" algn="l">
                <a:lnSpc>
                  <a:spcPts val="372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Connection using Python’s </a:t>
              </a:r>
              <a:r>
                <a:rPr lang="en-US" sz="2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mysql</a:t>
              </a:r>
              <a:r>
                <a:rPr lang="en-US" sz="2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-connector</a:t>
              </a:r>
            </a:p>
            <a:p>
              <a:pPr marL="539741" lvl="1" indent="-269871" algn="l">
                <a:lnSpc>
                  <a:spcPts val="372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Secure handling of database credentials via environment variables (</a:t>
              </a:r>
              <a:r>
                <a:rPr lang="en-US" sz="2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dotenv</a:t>
              </a:r>
              <a:r>
                <a:rPr lang="en-US" sz="2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)</a:t>
              </a:r>
            </a:p>
            <a:p>
              <a:pPr algn="l">
                <a:lnSpc>
                  <a:spcPts val="3724"/>
                </a:lnSpc>
                <a:spcBef>
                  <a:spcPct val="0"/>
                </a:spcBef>
              </a:pPr>
              <a:endParaRPr lang="en-US" sz="2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7605" y="6597699"/>
            <a:ext cx="12963581" cy="3461624"/>
            <a:chOff x="0" y="0"/>
            <a:chExt cx="17284775" cy="461550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7284775" cy="4098338"/>
              <a:chOff x="0" y="0"/>
              <a:chExt cx="4793421" cy="113655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793421" cy="1136553"/>
              </a:xfrm>
              <a:custGeom>
                <a:avLst/>
                <a:gdLst/>
                <a:ahLst/>
                <a:cxnLst/>
                <a:rect l="l" t="t" r="r" b="b"/>
                <a:pathLst>
                  <a:path w="4793421" h="1136553">
                    <a:moveTo>
                      <a:pt x="8958" y="0"/>
                    </a:moveTo>
                    <a:lnTo>
                      <a:pt x="4784463" y="0"/>
                    </a:lnTo>
                    <a:cubicBezTo>
                      <a:pt x="4786838" y="0"/>
                      <a:pt x="4789117" y="944"/>
                      <a:pt x="4790797" y="2624"/>
                    </a:cubicBezTo>
                    <a:cubicBezTo>
                      <a:pt x="4792477" y="4304"/>
                      <a:pt x="4793421" y="6582"/>
                      <a:pt x="4793421" y="8958"/>
                    </a:cubicBezTo>
                    <a:lnTo>
                      <a:pt x="4793421" y="1127595"/>
                    </a:lnTo>
                    <a:cubicBezTo>
                      <a:pt x="4793421" y="1129970"/>
                      <a:pt x="4792477" y="1132249"/>
                      <a:pt x="4790797" y="1133929"/>
                    </a:cubicBezTo>
                    <a:cubicBezTo>
                      <a:pt x="4789117" y="1135609"/>
                      <a:pt x="4786838" y="1136553"/>
                      <a:pt x="4784463" y="1136553"/>
                    </a:cubicBezTo>
                    <a:lnTo>
                      <a:pt x="8958" y="1136553"/>
                    </a:lnTo>
                    <a:cubicBezTo>
                      <a:pt x="6582" y="1136553"/>
                      <a:pt x="4304" y="1135609"/>
                      <a:pt x="2624" y="1133929"/>
                    </a:cubicBezTo>
                    <a:cubicBezTo>
                      <a:pt x="944" y="1132249"/>
                      <a:pt x="0" y="1129970"/>
                      <a:pt x="0" y="1127595"/>
                    </a:cubicBezTo>
                    <a:lnTo>
                      <a:pt x="0" y="8958"/>
                    </a:lnTo>
                    <a:cubicBezTo>
                      <a:pt x="0" y="6582"/>
                      <a:pt x="944" y="4304"/>
                      <a:pt x="2624" y="2624"/>
                    </a:cubicBezTo>
                    <a:cubicBezTo>
                      <a:pt x="4304" y="944"/>
                      <a:pt x="6582" y="0"/>
                      <a:pt x="8958" y="0"/>
                    </a:cubicBezTo>
                    <a:close/>
                  </a:path>
                </a:pathLst>
              </a:custGeom>
              <a:solidFill>
                <a:srgbClr val="A6CBFD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793421" cy="11746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0941" y="133249"/>
              <a:ext cx="7224712" cy="717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8"/>
                </a:lnSpc>
                <a:spcBef>
                  <a:spcPct val="0"/>
                </a:spcBef>
              </a:pPr>
              <a:r>
                <a:rPr lang="en-US" sz="3099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Database Creation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3537" y="855666"/>
              <a:ext cx="17011236" cy="3759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1" lvl="1" indent="-269871" algn="l">
                <a:lnSpc>
                  <a:spcPts val="3724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Database name: </a:t>
              </a:r>
              <a:r>
                <a:rPr lang="en-US" sz="2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Quiz_Questions</a:t>
              </a:r>
              <a:endParaRPr lang="en-US" sz="2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539741" lvl="1" indent="-269871" algn="l">
                <a:lnSpc>
                  <a:spcPts val="3724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Tables: questions</a:t>
              </a:r>
            </a:p>
            <a:p>
              <a:pPr marL="539741" lvl="1" indent="-269871" algn="l">
                <a:lnSpc>
                  <a:spcPts val="3724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Fields: question text, multiple-choice options, correct answer, category</a:t>
              </a:r>
            </a:p>
            <a:p>
              <a:pPr marL="539741" lvl="1" indent="-269871" algn="l">
                <a:lnSpc>
                  <a:spcPts val="3724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Script: A SQL script (</a:t>
              </a:r>
              <a:r>
                <a:rPr lang="en-US" sz="2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Create_script.sql</a:t>
              </a:r>
              <a:r>
                <a:rPr lang="en-US" sz="2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) is used to set up the database if not already present.</a:t>
              </a:r>
            </a:p>
            <a:p>
              <a:pPr algn="l">
                <a:lnSpc>
                  <a:spcPts val="3724"/>
                </a:lnSpc>
                <a:spcBef>
                  <a:spcPct val="0"/>
                </a:spcBef>
              </a:pPr>
              <a:endParaRPr lang="en-US" sz="2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5177" y="4193450"/>
            <a:ext cx="18288001" cy="3515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930165" y="396666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396666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396666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396666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36908" y="2455999"/>
            <a:ext cx="10414184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 Flow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7066" y="6447891"/>
            <a:ext cx="2646492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elit, sed do eiusmod tempor incididunt ut labore et dolore magna aliqua. Ut enim ad minim veniam.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8468" y="6447891"/>
            <a:ext cx="2732862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elit, sed do eiusmod tempor incididunt ut labore et dolore magna aliqua. Ut enim ad minim veniam.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6447891"/>
            <a:ext cx="2747991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elit, sed do eiusmod tempor incididunt ut labore et dolore magna aliqua. Ut enim ad minim veniam.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6447891"/>
            <a:ext cx="2646492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elit, sed do eiusmod tempor incididunt ut labore et dolore magna aliqua. Ut enim ad minim veniam.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0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3" name="Group 33"/>
          <p:cNvGrpSpPr/>
          <p:nvPr/>
        </p:nvGrpSpPr>
        <p:grpSpPr>
          <a:xfrm>
            <a:off x="1733228" y="4717772"/>
            <a:ext cx="3437011" cy="3533008"/>
            <a:chOff x="0" y="0"/>
            <a:chExt cx="720774" cy="74090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20774" cy="740906"/>
            </a:xfrm>
            <a:custGeom>
              <a:avLst/>
              <a:gdLst/>
              <a:ahLst/>
              <a:cxnLst/>
              <a:rect l="l" t="t" r="r" b="b"/>
              <a:pathLst>
                <a:path w="720774" h="740906">
                  <a:moveTo>
                    <a:pt x="76586" y="0"/>
                  </a:moveTo>
                  <a:lnTo>
                    <a:pt x="644189" y="0"/>
                  </a:lnTo>
                  <a:cubicBezTo>
                    <a:pt x="664500" y="0"/>
                    <a:pt x="683980" y="8069"/>
                    <a:pt x="698343" y="22431"/>
                  </a:cubicBezTo>
                  <a:cubicBezTo>
                    <a:pt x="712705" y="36794"/>
                    <a:pt x="720774" y="56274"/>
                    <a:pt x="720774" y="76586"/>
                  </a:cubicBezTo>
                  <a:lnTo>
                    <a:pt x="720774" y="664320"/>
                  </a:lnTo>
                  <a:cubicBezTo>
                    <a:pt x="720774" y="706617"/>
                    <a:pt x="686486" y="740906"/>
                    <a:pt x="644189" y="740906"/>
                  </a:cubicBezTo>
                  <a:lnTo>
                    <a:pt x="76586" y="740906"/>
                  </a:lnTo>
                  <a:cubicBezTo>
                    <a:pt x="34289" y="740906"/>
                    <a:pt x="0" y="706617"/>
                    <a:pt x="0" y="664320"/>
                  </a:cubicBezTo>
                  <a:lnTo>
                    <a:pt x="0" y="76586"/>
                  </a:lnTo>
                  <a:cubicBezTo>
                    <a:pt x="0" y="34289"/>
                    <a:pt x="34289" y="0"/>
                    <a:pt x="76586" y="0"/>
                  </a:cubicBezTo>
                  <a:close/>
                </a:path>
              </a:pathLst>
            </a:custGeom>
            <a:solidFill>
              <a:srgbClr val="A6CBF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720774" cy="779006"/>
            </a:xfrm>
            <a:prstGeom prst="rect">
              <a:avLst/>
            </a:prstGeom>
          </p:spPr>
          <p:txBody>
            <a:bodyPr lIns="50425" tIns="50425" rIns="50425" bIns="504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33228" y="4717772"/>
            <a:ext cx="3437011" cy="663803"/>
            <a:chOff x="0" y="0"/>
            <a:chExt cx="4582681" cy="885070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582681" cy="885070"/>
              <a:chOff x="0" y="0"/>
              <a:chExt cx="720774" cy="1392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720774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720774" h="139206">
                    <a:moveTo>
                      <a:pt x="38293" y="0"/>
                    </a:moveTo>
                    <a:lnTo>
                      <a:pt x="682482" y="0"/>
                    </a:lnTo>
                    <a:cubicBezTo>
                      <a:pt x="692637" y="0"/>
                      <a:pt x="702377" y="4034"/>
                      <a:pt x="709559" y="11216"/>
                    </a:cubicBezTo>
                    <a:cubicBezTo>
                      <a:pt x="716740" y="18397"/>
                      <a:pt x="720774" y="28137"/>
                      <a:pt x="720774" y="38293"/>
                    </a:cubicBezTo>
                    <a:lnTo>
                      <a:pt x="720774" y="100913"/>
                    </a:lnTo>
                    <a:cubicBezTo>
                      <a:pt x="720774" y="111069"/>
                      <a:pt x="716740" y="120809"/>
                      <a:pt x="709559" y="127990"/>
                    </a:cubicBezTo>
                    <a:cubicBezTo>
                      <a:pt x="702377" y="135171"/>
                      <a:pt x="692637" y="139206"/>
                      <a:pt x="682482" y="139206"/>
                    </a:cubicBezTo>
                    <a:lnTo>
                      <a:pt x="38293" y="139206"/>
                    </a:lnTo>
                    <a:cubicBezTo>
                      <a:pt x="28137" y="139206"/>
                      <a:pt x="18397" y="135171"/>
                      <a:pt x="11216" y="127990"/>
                    </a:cubicBezTo>
                    <a:cubicBezTo>
                      <a:pt x="4034" y="120809"/>
                      <a:pt x="0" y="111069"/>
                      <a:pt x="0" y="100913"/>
                    </a:cubicBezTo>
                    <a:lnTo>
                      <a:pt x="0" y="38293"/>
                    </a:lnTo>
                    <a:cubicBezTo>
                      <a:pt x="0" y="28137"/>
                      <a:pt x="4034" y="18397"/>
                      <a:pt x="11216" y="11216"/>
                    </a:cubicBezTo>
                    <a:cubicBezTo>
                      <a:pt x="18397" y="4034"/>
                      <a:pt x="28137" y="0"/>
                      <a:pt x="382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720774" cy="177306"/>
              </a:xfrm>
              <a:prstGeom prst="rect">
                <a:avLst/>
              </a:prstGeom>
            </p:spPr>
            <p:txBody>
              <a:bodyPr lIns="50425" tIns="50425" rIns="50425" bIns="5042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72518" y="186638"/>
              <a:ext cx="4237645" cy="482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1810" lvl="1" indent="-260905" algn="l">
                <a:lnSpc>
                  <a:spcPts val="2827"/>
                </a:lnSpc>
                <a:buAutoNum type="arabicPeriod"/>
              </a:pPr>
              <a:r>
                <a:rPr lang="en-US" sz="2416" b="1" dirty="0">
                  <a:solidFill>
                    <a:srgbClr val="000000"/>
                  </a:solidFill>
                  <a:latin typeface="Lulu Font TH"/>
                  <a:ea typeface="Lulu Font TH"/>
                  <a:cs typeface="Lulu Font TH"/>
                  <a:sym typeface="Lulu Font TH"/>
                </a:rPr>
                <a:t> Category Selection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969647" y="5619205"/>
            <a:ext cx="2822942" cy="141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4482" lvl="1" indent="-182241" algn="l">
              <a:lnSpc>
                <a:spcPts val="2279"/>
              </a:lnSpc>
              <a:buFont typeface="Arial"/>
              <a:buChar char="•"/>
            </a:pPr>
            <a:r>
              <a:rPr lang="en-US" sz="1688" spc="10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chooses a quiz category (e.g., Mathematics, Science, Geography, Literature)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3248704" y="4717772"/>
            <a:ext cx="3437011" cy="3533008"/>
            <a:chOff x="0" y="0"/>
            <a:chExt cx="720774" cy="74090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20774" cy="740906"/>
            </a:xfrm>
            <a:custGeom>
              <a:avLst/>
              <a:gdLst/>
              <a:ahLst/>
              <a:cxnLst/>
              <a:rect l="l" t="t" r="r" b="b"/>
              <a:pathLst>
                <a:path w="720774" h="740906">
                  <a:moveTo>
                    <a:pt x="76586" y="0"/>
                  </a:moveTo>
                  <a:lnTo>
                    <a:pt x="644189" y="0"/>
                  </a:lnTo>
                  <a:cubicBezTo>
                    <a:pt x="664500" y="0"/>
                    <a:pt x="683980" y="8069"/>
                    <a:pt x="698343" y="22431"/>
                  </a:cubicBezTo>
                  <a:cubicBezTo>
                    <a:pt x="712705" y="36794"/>
                    <a:pt x="720774" y="56274"/>
                    <a:pt x="720774" y="76586"/>
                  </a:cubicBezTo>
                  <a:lnTo>
                    <a:pt x="720774" y="664320"/>
                  </a:lnTo>
                  <a:cubicBezTo>
                    <a:pt x="720774" y="706617"/>
                    <a:pt x="686486" y="740906"/>
                    <a:pt x="644189" y="740906"/>
                  </a:cubicBezTo>
                  <a:lnTo>
                    <a:pt x="76586" y="740906"/>
                  </a:lnTo>
                  <a:cubicBezTo>
                    <a:pt x="34289" y="740906"/>
                    <a:pt x="0" y="706617"/>
                    <a:pt x="0" y="664320"/>
                  </a:cubicBezTo>
                  <a:lnTo>
                    <a:pt x="0" y="76586"/>
                  </a:lnTo>
                  <a:cubicBezTo>
                    <a:pt x="0" y="34289"/>
                    <a:pt x="34289" y="0"/>
                    <a:pt x="76586" y="0"/>
                  </a:cubicBezTo>
                  <a:close/>
                </a:path>
              </a:pathLst>
            </a:custGeom>
            <a:solidFill>
              <a:srgbClr val="A6CBF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720774" cy="779006"/>
            </a:xfrm>
            <a:prstGeom prst="rect">
              <a:avLst/>
            </a:prstGeom>
          </p:spPr>
          <p:txBody>
            <a:bodyPr lIns="50425" tIns="50425" rIns="50425" bIns="504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248704" y="4717772"/>
            <a:ext cx="3437011" cy="663803"/>
            <a:chOff x="0" y="0"/>
            <a:chExt cx="720774" cy="13920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20774" cy="139206"/>
            </a:xfrm>
            <a:custGeom>
              <a:avLst/>
              <a:gdLst/>
              <a:ahLst/>
              <a:cxnLst/>
              <a:rect l="l" t="t" r="r" b="b"/>
              <a:pathLst>
                <a:path w="720774" h="139206">
                  <a:moveTo>
                    <a:pt x="38293" y="0"/>
                  </a:moveTo>
                  <a:lnTo>
                    <a:pt x="682482" y="0"/>
                  </a:lnTo>
                  <a:cubicBezTo>
                    <a:pt x="692637" y="0"/>
                    <a:pt x="702377" y="4034"/>
                    <a:pt x="709559" y="11216"/>
                  </a:cubicBezTo>
                  <a:cubicBezTo>
                    <a:pt x="716740" y="18397"/>
                    <a:pt x="720774" y="28137"/>
                    <a:pt x="720774" y="38293"/>
                  </a:cubicBezTo>
                  <a:lnTo>
                    <a:pt x="720774" y="100913"/>
                  </a:lnTo>
                  <a:cubicBezTo>
                    <a:pt x="720774" y="111069"/>
                    <a:pt x="716740" y="120809"/>
                    <a:pt x="709559" y="127990"/>
                  </a:cubicBezTo>
                  <a:cubicBezTo>
                    <a:pt x="702377" y="135171"/>
                    <a:pt x="692637" y="139206"/>
                    <a:pt x="682482" y="139206"/>
                  </a:cubicBezTo>
                  <a:lnTo>
                    <a:pt x="38293" y="139206"/>
                  </a:lnTo>
                  <a:cubicBezTo>
                    <a:pt x="28137" y="139206"/>
                    <a:pt x="18397" y="135171"/>
                    <a:pt x="11216" y="127990"/>
                  </a:cubicBezTo>
                  <a:cubicBezTo>
                    <a:pt x="4034" y="120809"/>
                    <a:pt x="0" y="111069"/>
                    <a:pt x="0" y="100913"/>
                  </a:cubicBezTo>
                  <a:lnTo>
                    <a:pt x="0" y="38293"/>
                  </a:lnTo>
                  <a:cubicBezTo>
                    <a:pt x="0" y="28137"/>
                    <a:pt x="4034" y="18397"/>
                    <a:pt x="11216" y="11216"/>
                  </a:cubicBezTo>
                  <a:cubicBezTo>
                    <a:pt x="18397" y="4034"/>
                    <a:pt x="28137" y="0"/>
                    <a:pt x="382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720774" cy="177306"/>
            </a:xfrm>
            <a:prstGeom prst="rect">
              <a:avLst/>
            </a:prstGeom>
          </p:spPr>
          <p:txBody>
            <a:bodyPr lIns="50425" tIns="50425" rIns="50425" bIns="504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3414442" y="5495874"/>
            <a:ext cx="2822942" cy="284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4482" lvl="1" indent="-182241" algn="l">
              <a:lnSpc>
                <a:spcPts val="2279"/>
              </a:lnSpc>
              <a:buFont typeface="Arial"/>
              <a:buChar char="•"/>
            </a:pPr>
            <a:r>
              <a:rPr lang="en-US" sz="1688" spc="10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Quiz summary with correct and incorrect answers</a:t>
            </a:r>
          </a:p>
          <a:p>
            <a:pPr marL="364482" lvl="1" indent="-182241" algn="l">
              <a:lnSpc>
                <a:spcPts val="2279"/>
              </a:lnSpc>
              <a:buFont typeface="Arial"/>
              <a:buChar char="•"/>
            </a:pPr>
            <a:r>
              <a:rPr lang="en-US" sz="1688" spc="10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Time taken for quiz completion</a:t>
            </a:r>
          </a:p>
          <a:p>
            <a:pPr marL="364482" lvl="1" indent="-182241" algn="l">
              <a:lnSpc>
                <a:spcPts val="2279"/>
              </a:lnSpc>
              <a:buFont typeface="Arial"/>
              <a:buChar char="•"/>
            </a:pPr>
            <a:r>
              <a:rPr lang="en-US" sz="1688" spc="10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Graphical analysis generated and embedded in the PDF report 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688" spc="10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9383068" y="4791362"/>
            <a:ext cx="3437011" cy="3533008"/>
            <a:chOff x="0" y="0"/>
            <a:chExt cx="720774" cy="74090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20774" cy="740906"/>
            </a:xfrm>
            <a:custGeom>
              <a:avLst/>
              <a:gdLst/>
              <a:ahLst/>
              <a:cxnLst/>
              <a:rect l="l" t="t" r="r" b="b"/>
              <a:pathLst>
                <a:path w="720774" h="740906">
                  <a:moveTo>
                    <a:pt x="76586" y="0"/>
                  </a:moveTo>
                  <a:lnTo>
                    <a:pt x="644189" y="0"/>
                  </a:lnTo>
                  <a:cubicBezTo>
                    <a:pt x="664500" y="0"/>
                    <a:pt x="683980" y="8069"/>
                    <a:pt x="698343" y="22431"/>
                  </a:cubicBezTo>
                  <a:cubicBezTo>
                    <a:pt x="712705" y="36794"/>
                    <a:pt x="720774" y="56274"/>
                    <a:pt x="720774" y="76586"/>
                  </a:cubicBezTo>
                  <a:lnTo>
                    <a:pt x="720774" y="664320"/>
                  </a:lnTo>
                  <a:cubicBezTo>
                    <a:pt x="720774" y="706617"/>
                    <a:pt x="686486" y="740906"/>
                    <a:pt x="644189" y="740906"/>
                  </a:cubicBezTo>
                  <a:lnTo>
                    <a:pt x="76586" y="740906"/>
                  </a:lnTo>
                  <a:cubicBezTo>
                    <a:pt x="34289" y="740906"/>
                    <a:pt x="0" y="706617"/>
                    <a:pt x="0" y="664320"/>
                  </a:cubicBezTo>
                  <a:lnTo>
                    <a:pt x="0" y="76586"/>
                  </a:lnTo>
                  <a:cubicBezTo>
                    <a:pt x="0" y="34289"/>
                    <a:pt x="34289" y="0"/>
                    <a:pt x="76586" y="0"/>
                  </a:cubicBezTo>
                  <a:close/>
                </a:path>
              </a:pathLst>
            </a:custGeom>
            <a:solidFill>
              <a:srgbClr val="A6CBF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720774" cy="779006"/>
            </a:xfrm>
            <a:prstGeom prst="rect">
              <a:avLst/>
            </a:prstGeom>
          </p:spPr>
          <p:txBody>
            <a:bodyPr lIns="50425" tIns="50425" rIns="50425" bIns="504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9596979" y="5514924"/>
            <a:ext cx="2822942" cy="255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4482" lvl="1" indent="-182241" algn="l">
              <a:lnSpc>
                <a:spcPts val="2279"/>
              </a:lnSpc>
              <a:spcBef>
                <a:spcPct val="0"/>
              </a:spcBef>
              <a:buFont typeface="Arial"/>
              <a:buChar char="•"/>
            </a:pPr>
            <a:r>
              <a:rPr lang="en-US" sz="1688" spc="10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</a:t>
            </a:r>
            <a:r>
              <a:rPr lang="en-US" sz="1688" u="none" spc="10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 application displays questions one by one with answer options</a:t>
            </a:r>
          </a:p>
          <a:p>
            <a:pPr marL="364482" lvl="1" indent="-182241" algn="l">
              <a:lnSpc>
                <a:spcPts val="2279"/>
              </a:lnSpc>
              <a:spcBef>
                <a:spcPct val="0"/>
              </a:spcBef>
              <a:buFont typeface="Arial"/>
              <a:buChar char="•"/>
            </a:pPr>
            <a:r>
              <a:rPr lang="en-US" sz="1688" u="none" spc="10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Feedback is shown for each answer, updating the score dynamically</a:t>
            </a:r>
          </a:p>
          <a:p>
            <a:pPr marL="0" lvl="0" indent="0" algn="l">
              <a:lnSpc>
                <a:spcPts val="2279"/>
              </a:lnSpc>
              <a:spcBef>
                <a:spcPct val="0"/>
              </a:spcBef>
            </a:pPr>
            <a:endParaRPr lang="en-US" sz="1688" u="none" spc="10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" name="Group 53"/>
          <p:cNvGrpSpPr/>
          <p:nvPr/>
        </p:nvGrpSpPr>
        <p:grpSpPr>
          <a:xfrm>
            <a:off x="5358276" y="4717772"/>
            <a:ext cx="3785724" cy="3533008"/>
            <a:chOff x="0" y="0"/>
            <a:chExt cx="793903" cy="74090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793903" cy="740906"/>
            </a:xfrm>
            <a:custGeom>
              <a:avLst/>
              <a:gdLst/>
              <a:ahLst/>
              <a:cxnLst/>
              <a:rect l="l" t="t" r="r" b="b"/>
              <a:pathLst>
                <a:path w="793903" h="740906">
                  <a:moveTo>
                    <a:pt x="69531" y="0"/>
                  </a:moveTo>
                  <a:lnTo>
                    <a:pt x="724372" y="0"/>
                  </a:lnTo>
                  <a:cubicBezTo>
                    <a:pt x="762773" y="0"/>
                    <a:pt x="793903" y="31130"/>
                    <a:pt x="793903" y="69531"/>
                  </a:cubicBezTo>
                  <a:lnTo>
                    <a:pt x="793903" y="671375"/>
                  </a:lnTo>
                  <a:cubicBezTo>
                    <a:pt x="793903" y="709776"/>
                    <a:pt x="762773" y="740906"/>
                    <a:pt x="724372" y="740906"/>
                  </a:cubicBezTo>
                  <a:lnTo>
                    <a:pt x="69531" y="740906"/>
                  </a:lnTo>
                  <a:cubicBezTo>
                    <a:pt x="31130" y="740906"/>
                    <a:pt x="0" y="709776"/>
                    <a:pt x="0" y="671375"/>
                  </a:cubicBezTo>
                  <a:lnTo>
                    <a:pt x="0" y="69531"/>
                  </a:lnTo>
                  <a:cubicBezTo>
                    <a:pt x="0" y="31130"/>
                    <a:pt x="31130" y="0"/>
                    <a:pt x="69531" y="0"/>
                  </a:cubicBezTo>
                  <a:close/>
                </a:path>
              </a:pathLst>
            </a:custGeom>
            <a:solidFill>
              <a:srgbClr val="A6CBF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793903" cy="779006"/>
            </a:xfrm>
            <a:prstGeom prst="rect">
              <a:avLst/>
            </a:prstGeom>
          </p:spPr>
          <p:txBody>
            <a:bodyPr lIns="50425" tIns="50425" rIns="50425" bIns="504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358276" y="4717772"/>
            <a:ext cx="3785724" cy="1025269"/>
            <a:chOff x="0" y="0"/>
            <a:chExt cx="793903" cy="21500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93903" cy="215009"/>
            </a:xfrm>
            <a:custGeom>
              <a:avLst/>
              <a:gdLst/>
              <a:ahLst/>
              <a:cxnLst/>
              <a:rect l="l" t="t" r="r" b="b"/>
              <a:pathLst>
                <a:path w="793903" h="215009">
                  <a:moveTo>
                    <a:pt x="34766" y="0"/>
                  </a:moveTo>
                  <a:lnTo>
                    <a:pt x="759137" y="0"/>
                  </a:lnTo>
                  <a:cubicBezTo>
                    <a:pt x="778338" y="0"/>
                    <a:pt x="793903" y="15565"/>
                    <a:pt x="793903" y="34766"/>
                  </a:cubicBezTo>
                  <a:lnTo>
                    <a:pt x="793903" y="180243"/>
                  </a:lnTo>
                  <a:cubicBezTo>
                    <a:pt x="793903" y="199444"/>
                    <a:pt x="778338" y="215009"/>
                    <a:pt x="759137" y="215009"/>
                  </a:cubicBezTo>
                  <a:lnTo>
                    <a:pt x="34766" y="215009"/>
                  </a:lnTo>
                  <a:cubicBezTo>
                    <a:pt x="15565" y="215009"/>
                    <a:pt x="0" y="199444"/>
                    <a:pt x="0" y="180243"/>
                  </a:cubicBezTo>
                  <a:lnTo>
                    <a:pt x="0" y="34766"/>
                  </a:lnTo>
                  <a:cubicBezTo>
                    <a:pt x="0" y="15565"/>
                    <a:pt x="15565" y="0"/>
                    <a:pt x="3476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793903" cy="253109"/>
            </a:xfrm>
            <a:prstGeom prst="rect">
              <a:avLst/>
            </a:prstGeom>
          </p:spPr>
          <p:txBody>
            <a:bodyPr lIns="50425" tIns="50425" rIns="50425" bIns="504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5865182" y="5847816"/>
            <a:ext cx="2822942" cy="84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4482" lvl="1" indent="-182241" algn="l">
              <a:lnSpc>
                <a:spcPts val="2279"/>
              </a:lnSpc>
              <a:buFont typeface="Arial"/>
              <a:buChar char="•"/>
            </a:pPr>
            <a:r>
              <a:rPr lang="en-US" sz="1688" spc="10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selects the number of questions for the quiz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556470" y="4873398"/>
            <a:ext cx="3397973" cy="71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416" dirty="0">
                <a:solidFill>
                  <a:srgbClr val="000000"/>
                </a:solidFill>
                <a:latin typeface="Lulu Font TH"/>
                <a:ea typeface="Lulu Font TH"/>
                <a:cs typeface="Lulu Font TH"/>
                <a:sym typeface="Lulu Font TH"/>
              </a:rPr>
              <a:t>2. </a:t>
            </a:r>
            <a:r>
              <a:rPr lang="en-US" sz="2416" b="1" dirty="0">
                <a:solidFill>
                  <a:srgbClr val="000000"/>
                </a:solidFill>
                <a:latin typeface="Lulu Font TH"/>
                <a:ea typeface="Lulu Font TH"/>
                <a:cs typeface="Lulu Font TH"/>
                <a:sym typeface="Lulu Font TH"/>
              </a:rPr>
              <a:t>Question Count Selection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9383068" y="4717772"/>
            <a:ext cx="3437011" cy="663803"/>
            <a:chOff x="0" y="0"/>
            <a:chExt cx="4582681" cy="885070"/>
          </a:xfrm>
        </p:grpSpPr>
        <p:grpSp>
          <p:nvGrpSpPr>
            <p:cNvPr id="62" name="Group 62"/>
            <p:cNvGrpSpPr/>
            <p:nvPr/>
          </p:nvGrpSpPr>
          <p:grpSpPr>
            <a:xfrm>
              <a:off x="0" y="0"/>
              <a:ext cx="4582681" cy="885070"/>
              <a:chOff x="0" y="0"/>
              <a:chExt cx="720774" cy="139206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720774" cy="139206"/>
              </a:xfrm>
              <a:custGeom>
                <a:avLst/>
                <a:gdLst/>
                <a:ahLst/>
                <a:cxnLst/>
                <a:rect l="l" t="t" r="r" b="b"/>
                <a:pathLst>
                  <a:path w="720774" h="139206">
                    <a:moveTo>
                      <a:pt x="38293" y="0"/>
                    </a:moveTo>
                    <a:lnTo>
                      <a:pt x="682482" y="0"/>
                    </a:lnTo>
                    <a:cubicBezTo>
                      <a:pt x="692637" y="0"/>
                      <a:pt x="702377" y="4034"/>
                      <a:pt x="709559" y="11216"/>
                    </a:cubicBezTo>
                    <a:cubicBezTo>
                      <a:pt x="716740" y="18397"/>
                      <a:pt x="720774" y="28137"/>
                      <a:pt x="720774" y="38293"/>
                    </a:cubicBezTo>
                    <a:lnTo>
                      <a:pt x="720774" y="100913"/>
                    </a:lnTo>
                    <a:cubicBezTo>
                      <a:pt x="720774" y="111069"/>
                      <a:pt x="716740" y="120809"/>
                      <a:pt x="709559" y="127990"/>
                    </a:cubicBezTo>
                    <a:cubicBezTo>
                      <a:pt x="702377" y="135171"/>
                      <a:pt x="692637" y="139206"/>
                      <a:pt x="682482" y="139206"/>
                    </a:cubicBezTo>
                    <a:lnTo>
                      <a:pt x="38293" y="139206"/>
                    </a:lnTo>
                    <a:cubicBezTo>
                      <a:pt x="28137" y="139206"/>
                      <a:pt x="18397" y="135171"/>
                      <a:pt x="11216" y="127990"/>
                    </a:cubicBezTo>
                    <a:cubicBezTo>
                      <a:pt x="4034" y="120809"/>
                      <a:pt x="0" y="111069"/>
                      <a:pt x="0" y="100913"/>
                    </a:cubicBezTo>
                    <a:lnTo>
                      <a:pt x="0" y="38293"/>
                    </a:lnTo>
                    <a:cubicBezTo>
                      <a:pt x="0" y="28137"/>
                      <a:pt x="4034" y="18397"/>
                      <a:pt x="11216" y="11216"/>
                    </a:cubicBezTo>
                    <a:cubicBezTo>
                      <a:pt x="18397" y="4034"/>
                      <a:pt x="28137" y="0"/>
                      <a:pt x="382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38100"/>
                <a:ext cx="720774" cy="177306"/>
              </a:xfrm>
              <a:prstGeom prst="rect">
                <a:avLst/>
              </a:prstGeom>
            </p:spPr>
            <p:txBody>
              <a:bodyPr lIns="50425" tIns="50425" rIns="50425" bIns="5042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5" name="TextBox 65"/>
            <p:cNvSpPr txBox="1"/>
            <p:nvPr/>
          </p:nvSpPr>
          <p:spPr>
            <a:xfrm>
              <a:off x="258861" y="201363"/>
              <a:ext cx="3763923" cy="482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27"/>
                </a:lnSpc>
              </a:pPr>
              <a:r>
                <a:rPr lang="en-US" sz="2416" b="1" dirty="0">
                  <a:solidFill>
                    <a:srgbClr val="000000"/>
                  </a:solidFill>
                  <a:latin typeface="Lulu Font TH"/>
                  <a:ea typeface="Lulu Font TH"/>
                  <a:cs typeface="Lulu Font TH"/>
                  <a:sym typeface="Lulu Font TH"/>
                </a:rPr>
                <a:t>3. Quiz Start</a:t>
              </a:r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3414442" y="4868794"/>
            <a:ext cx="2822942" cy="36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7"/>
              </a:lnSpc>
            </a:pPr>
            <a:r>
              <a:rPr lang="en-US" sz="2416" dirty="0">
                <a:solidFill>
                  <a:srgbClr val="000000"/>
                </a:solidFill>
                <a:latin typeface="Lulu Font TH"/>
                <a:ea typeface="Lulu Font TH"/>
                <a:cs typeface="Lulu Font TH"/>
                <a:sym typeface="Lulu Font TH"/>
              </a:rPr>
              <a:t>4. </a:t>
            </a:r>
            <a:r>
              <a:rPr lang="en-US" sz="2416" b="1" dirty="0">
                <a:solidFill>
                  <a:srgbClr val="000000"/>
                </a:solidFill>
                <a:latin typeface="Lulu Font TH"/>
                <a:ea typeface="Lulu Font TH"/>
                <a:cs typeface="Lulu Font TH"/>
                <a:sym typeface="Lulu Font TH"/>
              </a:rPr>
              <a:t>Report Generation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1262" y="801219"/>
            <a:ext cx="4805010" cy="5671149"/>
          </a:xfrm>
          <a:custGeom>
            <a:avLst/>
            <a:gdLst/>
            <a:ahLst/>
            <a:cxnLst/>
            <a:rect l="l" t="t" r="r" b="b"/>
            <a:pathLst>
              <a:path w="4805010" h="5671149">
                <a:moveTo>
                  <a:pt x="0" y="0"/>
                </a:moveTo>
                <a:lnTo>
                  <a:pt x="4805010" y="0"/>
                </a:lnTo>
                <a:lnTo>
                  <a:pt x="4805010" y="5671149"/>
                </a:lnTo>
                <a:lnTo>
                  <a:pt x="0" y="5671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79508" y="5430715"/>
            <a:ext cx="2179295" cy="3196299"/>
          </a:xfrm>
          <a:custGeom>
            <a:avLst/>
            <a:gdLst/>
            <a:ahLst/>
            <a:cxnLst/>
            <a:rect l="l" t="t" r="r" b="b"/>
            <a:pathLst>
              <a:path w="2179295" h="3196299">
                <a:moveTo>
                  <a:pt x="0" y="0"/>
                </a:moveTo>
                <a:lnTo>
                  <a:pt x="2179295" y="0"/>
                </a:lnTo>
                <a:lnTo>
                  <a:pt x="2179295" y="3196300"/>
                </a:lnTo>
                <a:lnTo>
                  <a:pt x="0" y="319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1262" y="6729046"/>
            <a:ext cx="3121675" cy="2179497"/>
          </a:xfrm>
          <a:custGeom>
            <a:avLst/>
            <a:gdLst/>
            <a:ahLst/>
            <a:cxnLst/>
            <a:rect l="l" t="t" r="r" b="b"/>
            <a:pathLst>
              <a:path w="3121675" h="2179497">
                <a:moveTo>
                  <a:pt x="0" y="0"/>
                </a:moveTo>
                <a:lnTo>
                  <a:pt x="3121675" y="0"/>
                </a:lnTo>
                <a:lnTo>
                  <a:pt x="3121675" y="2179497"/>
                </a:lnTo>
                <a:lnTo>
                  <a:pt x="0" y="2179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436077" y="-1243539"/>
            <a:ext cx="3682870" cy="3281103"/>
          </a:xfrm>
          <a:custGeom>
            <a:avLst/>
            <a:gdLst/>
            <a:ahLst/>
            <a:cxnLst/>
            <a:rect l="l" t="t" r="r" b="b"/>
            <a:pathLst>
              <a:path w="3682870" h="3281103">
                <a:moveTo>
                  <a:pt x="0" y="0"/>
                </a:moveTo>
                <a:lnTo>
                  <a:pt x="3682870" y="0"/>
                </a:lnTo>
                <a:lnTo>
                  <a:pt x="3682870" y="3281103"/>
                </a:lnTo>
                <a:lnTo>
                  <a:pt x="0" y="3281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629708" y="991719"/>
            <a:ext cx="7848753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 Interface (UI)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9708" y="4339037"/>
            <a:ext cx="7707571" cy="5071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104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13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GUI</a:t>
            </a:r>
            <a:r>
              <a:rPr lang="en-US" sz="2299" u="none" spc="13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Framework: </a:t>
            </a:r>
            <a:r>
              <a:rPr lang="en-US" sz="2299" b="1" u="none" spc="137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tkinter</a:t>
            </a:r>
            <a:endParaRPr lang="en-US" sz="2299" b="1" u="none" spc="137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6567" lvl="1" indent="-248284" algn="l">
              <a:lnSpc>
                <a:spcPts val="3104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pc="13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 Elements:</a:t>
            </a:r>
          </a:p>
          <a:p>
            <a:pPr marL="496567" lvl="1" indent="-248284" algn="l">
              <a:lnSpc>
                <a:spcPts val="3104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pc="13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Question Display: Label with dynamic question and options</a:t>
            </a:r>
          </a:p>
          <a:p>
            <a:pPr marL="496567" lvl="1" indent="-248284" algn="l">
              <a:lnSpc>
                <a:spcPts val="3104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pc="13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Option Selection: Radio buttons for multiple-choice answers</a:t>
            </a:r>
          </a:p>
          <a:p>
            <a:pPr marL="496567" lvl="1" indent="-248284" algn="l">
              <a:lnSpc>
                <a:spcPts val="3104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pc="13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Feedback and Scoring: Immediate feedback after each question, along with a real-time score update</a:t>
            </a:r>
          </a:p>
          <a:p>
            <a:pPr marL="496567" lvl="1" indent="-248284" algn="l">
              <a:lnSpc>
                <a:spcPts val="3104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pc="13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Navigation: Buttons for next, back, and submit</a:t>
            </a:r>
          </a:p>
          <a:p>
            <a:pPr marL="496567" lvl="1" indent="-248284" algn="l">
              <a:lnSpc>
                <a:spcPts val="3104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pc="13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Report Generation: Button to generate PDF report upon quiz completion</a:t>
            </a:r>
          </a:p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endParaRPr lang="en-US" sz="2299" u="none" spc="137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2334311" y="1452327"/>
            <a:ext cx="5822473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Core Functions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flipH="1" flipV="1">
            <a:off x="12334311" y="4130719"/>
            <a:ext cx="5049715" cy="504971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98745" y="1534952"/>
            <a:ext cx="5038071" cy="3559266"/>
            <a:chOff x="0" y="0"/>
            <a:chExt cx="1048738" cy="7409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A6CBF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62576" y="1534952"/>
            <a:ext cx="5038071" cy="3559266"/>
            <a:chOff x="0" y="0"/>
            <a:chExt cx="1048738" cy="7409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A6CBF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62576" y="5643782"/>
            <a:ext cx="5038071" cy="3559266"/>
            <a:chOff x="0" y="0"/>
            <a:chExt cx="1048738" cy="7409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A6CBF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98745" y="1534952"/>
            <a:ext cx="5038071" cy="668736"/>
            <a:chOff x="0" y="0"/>
            <a:chExt cx="1048738" cy="1392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62576" y="1534952"/>
            <a:ext cx="5038071" cy="668736"/>
            <a:chOff x="0" y="0"/>
            <a:chExt cx="1048738" cy="1392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62576" y="5643782"/>
            <a:ext cx="5038071" cy="668736"/>
            <a:chOff x="0" y="0"/>
            <a:chExt cx="1048738" cy="13920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98745" y="5643782"/>
            <a:ext cx="5038071" cy="3559266"/>
            <a:chOff x="0" y="0"/>
            <a:chExt cx="1048738" cy="74090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A6CBF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8745" y="5643782"/>
            <a:ext cx="5038071" cy="668736"/>
            <a:chOff x="0" y="0"/>
            <a:chExt cx="1048738" cy="13920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16704" y="1610368"/>
            <a:ext cx="3739422" cy="51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6"/>
              </a:lnSpc>
            </a:pPr>
            <a:r>
              <a:rPr lang="en-US" sz="3432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Database Query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15758" y="2645412"/>
            <a:ext cx="4137951" cy="1110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get_questions()</a:t>
            </a: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fetches questions based on category and shuffles them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932871" y="2645412"/>
            <a:ext cx="4137951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Validates answers and updates score counters (correct, incorrect).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32871" y="6398872"/>
            <a:ext cx="4137951" cy="222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</a:t>
            </a: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idates user email using a predefined regex in </a:t>
            </a:r>
            <a:r>
              <a:rPr lang="en-US" sz="2199" b="1" u="none" spc="1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is_valid_email()</a:t>
            </a: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Sends report as an attachment via smtplib.</a:t>
            </a: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endParaRPr lang="en-US" sz="2199" u="none" spc="13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79077" y="6398872"/>
            <a:ext cx="4137951" cy="296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</a:t>
            </a: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rates a pie chart with results using matplotlib.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Creates a PDF report with a score summary and embedded chart using FPDF</a:t>
            </a: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endParaRPr lang="en-US" sz="2199" u="none" spc="13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6820251" y="5719199"/>
            <a:ext cx="3739422" cy="51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6"/>
              </a:lnSpc>
            </a:pPr>
            <a:r>
              <a:rPr lang="en-US" sz="3432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 Email Report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6257" y="5719199"/>
            <a:ext cx="3739422" cy="51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6"/>
              </a:lnSpc>
            </a:pPr>
            <a:r>
              <a:rPr lang="en-US" sz="3432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Report Generation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932871" y="1610368"/>
            <a:ext cx="3739422" cy="51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6"/>
              </a:lnSpc>
            </a:pPr>
            <a:r>
              <a:rPr lang="en-US" sz="3432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Answer Submission: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949488" y="2286000"/>
            <a:ext cx="1965960" cy="7411403"/>
            <a:chOff x="0" y="0"/>
            <a:chExt cx="2621280" cy="9881870"/>
          </a:xfrm>
        </p:grpSpPr>
        <p:sp>
          <p:nvSpPr>
            <p:cNvPr id="5" name="Freeform 5"/>
            <p:cNvSpPr/>
            <p:nvPr/>
          </p:nvSpPr>
          <p:spPr>
            <a:xfrm>
              <a:off x="-38100" y="2540"/>
              <a:ext cx="2617470" cy="9833610"/>
            </a:xfrm>
            <a:custGeom>
              <a:avLst/>
              <a:gdLst/>
              <a:ahLst/>
              <a:cxnLst/>
              <a:rect l="l" t="t" r="r" b="b"/>
              <a:pathLst>
                <a:path w="2617470" h="9833610">
                  <a:moveTo>
                    <a:pt x="548640" y="48260"/>
                  </a:moveTo>
                  <a:cubicBezTo>
                    <a:pt x="664210" y="947420"/>
                    <a:pt x="777240" y="1215390"/>
                    <a:pt x="892810" y="1496060"/>
                  </a:cubicBezTo>
                  <a:cubicBezTo>
                    <a:pt x="1023620" y="1818640"/>
                    <a:pt x="1221740" y="2188210"/>
                    <a:pt x="1367790" y="2513330"/>
                  </a:cubicBezTo>
                  <a:cubicBezTo>
                    <a:pt x="1502410" y="2807970"/>
                    <a:pt x="1639570" y="3098800"/>
                    <a:pt x="1741170" y="3364230"/>
                  </a:cubicBezTo>
                  <a:cubicBezTo>
                    <a:pt x="1827530" y="3589020"/>
                    <a:pt x="1899920" y="3792220"/>
                    <a:pt x="1951990" y="3999230"/>
                  </a:cubicBezTo>
                  <a:cubicBezTo>
                    <a:pt x="1998980" y="4188460"/>
                    <a:pt x="2047240" y="4370070"/>
                    <a:pt x="2045970" y="4554220"/>
                  </a:cubicBezTo>
                  <a:cubicBezTo>
                    <a:pt x="2044700" y="4735830"/>
                    <a:pt x="2004060" y="4916170"/>
                    <a:pt x="1945640" y="5093970"/>
                  </a:cubicBezTo>
                  <a:cubicBezTo>
                    <a:pt x="1883410" y="5283200"/>
                    <a:pt x="1778000" y="5471160"/>
                    <a:pt x="1676400" y="5655310"/>
                  </a:cubicBezTo>
                  <a:cubicBezTo>
                    <a:pt x="1569720" y="5847080"/>
                    <a:pt x="1419860" y="6027420"/>
                    <a:pt x="1318260" y="6221730"/>
                  </a:cubicBezTo>
                  <a:cubicBezTo>
                    <a:pt x="1217930" y="6412230"/>
                    <a:pt x="1121410" y="6611620"/>
                    <a:pt x="1068070" y="6809740"/>
                  </a:cubicBezTo>
                  <a:cubicBezTo>
                    <a:pt x="1017270" y="6997700"/>
                    <a:pt x="981710" y="7193280"/>
                    <a:pt x="999490" y="7382510"/>
                  </a:cubicBezTo>
                  <a:cubicBezTo>
                    <a:pt x="1018540" y="7575550"/>
                    <a:pt x="1089660" y="7771130"/>
                    <a:pt x="1181100" y="7955280"/>
                  </a:cubicBezTo>
                  <a:cubicBezTo>
                    <a:pt x="1280160" y="8154670"/>
                    <a:pt x="1412240" y="8321040"/>
                    <a:pt x="1591310" y="8531860"/>
                  </a:cubicBezTo>
                  <a:cubicBezTo>
                    <a:pt x="1845310" y="8830310"/>
                    <a:pt x="2617470" y="9305290"/>
                    <a:pt x="2607310" y="9536430"/>
                  </a:cubicBezTo>
                  <a:cubicBezTo>
                    <a:pt x="2602230" y="9667240"/>
                    <a:pt x="2355850" y="9833610"/>
                    <a:pt x="2255520" y="9827260"/>
                  </a:cubicBezTo>
                  <a:cubicBezTo>
                    <a:pt x="2171700" y="9823450"/>
                    <a:pt x="2120900" y="9685020"/>
                    <a:pt x="2039620" y="9606280"/>
                  </a:cubicBezTo>
                  <a:cubicBezTo>
                    <a:pt x="1943100" y="9512300"/>
                    <a:pt x="1830070" y="9419590"/>
                    <a:pt x="1710690" y="9304020"/>
                  </a:cubicBezTo>
                  <a:cubicBezTo>
                    <a:pt x="1560830" y="9156700"/>
                    <a:pt x="1370330" y="8983980"/>
                    <a:pt x="1215390" y="8790940"/>
                  </a:cubicBezTo>
                  <a:cubicBezTo>
                    <a:pt x="1046480" y="8582660"/>
                    <a:pt x="855980" y="8336280"/>
                    <a:pt x="744220" y="8087360"/>
                  </a:cubicBezTo>
                  <a:cubicBezTo>
                    <a:pt x="637540" y="7849870"/>
                    <a:pt x="562610" y="7585710"/>
                    <a:pt x="547370" y="7338060"/>
                  </a:cubicBezTo>
                  <a:cubicBezTo>
                    <a:pt x="533400" y="7101840"/>
                    <a:pt x="582930" y="6860540"/>
                    <a:pt x="646430" y="6633210"/>
                  </a:cubicBezTo>
                  <a:cubicBezTo>
                    <a:pt x="711200" y="6407150"/>
                    <a:pt x="824230" y="6181090"/>
                    <a:pt x="930910" y="5977890"/>
                  </a:cubicBezTo>
                  <a:cubicBezTo>
                    <a:pt x="1031240" y="5788660"/>
                    <a:pt x="1168400" y="5623560"/>
                    <a:pt x="1266190" y="5452110"/>
                  </a:cubicBezTo>
                  <a:cubicBezTo>
                    <a:pt x="1355090" y="5297170"/>
                    <a:pt x="1443990" y="5143500"/>
                    <a:pt x="1499870" y="4994910"/>
                  </a:cubicBezTo>
                  <a:cubicBezTo>
                    <a:pt x="1548130" y="4865370"/>
                    <a:pt x="1590040" y="4751070"/>
                    <a:pt x="1595120" y="4617720"/>
                  </a:cubicBezTo>
                  <a:cubicBezTo>
                    <a:pt x="1601470" y="4467860"/>
                    <a:pt x="1558290" y="4306570"/>
                    <a:pt x="1517650" y="4141470"/>
                  </a:cubicBezTo>
                  <a:cubicBezTo>
                    <a:pt x="1471930" y="3952240"/>
                    <a:pt x="1404620" y="3760470"/>
                    <a:pt x="1322070" y="3547110"/>
                  </a:cubicBezTo>
                  <a:cubicBezTo>
                    <a:pt x="1224280" y="3289300"/>
                    <a:pt x="1087120" y="3002280"/>
                    <a:pt x="953770" y="2706370"/>
                  </a:cubicBezTo>
                  <a:cubicBezTo>
                    <a:pt x="802640" y="2372360"/>
                    <a:pt x="596900" y="1988820"/>
                    <a:pt x="459740" y="1645920"/>
                  </a:cubicBezTo>
                  <a:cubicBezTo>
                    <a:pt x="335280" y="1334770"/>
                    <a:pt x="214630" y="1016000"/>
                    <a:pt x="153670" y="735330"/>
                  </a:cubicBezTo>
                  <a:cubicBezTo>
                    <a:pt x="104140" y="505460"/>
                    <a:pt x="0" y="198120"/>
                    <a:pt x="88900" y="90170"/>
                  </a:cubicBezTo>
                  <a:cubicBezTo>
                    <a:pt x="163830" y="0"/>
                    <a:pt x="548640" y="48260"/>
                    <a:pt x="548640" y="48260"/>
                  </a:cubicBezTo>
                </a:path>
              </a:pathLst>
            </a:custGeom>
            <a:solidFill>
              <a:srgbClr val="A7CCFD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592492" y="2294752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0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0" y="258934"/>
            <a:ext cx="7221474" cy="8229600"/>
          </a:xfrm>
          <a:custGeom>
            <a:avLst/>
            <a:gdLst/>
            <a:ahLst/>
            <a:cxnLst/>
            <a:rect l="l" t="t" r="r" b="b"/>
            <a:pathLst>
              <a:path w="7221474" h="8229600">
                <a:moveTo>
                  <a:pt x="0" y="0"/>
                </a:moveTo>
                <a:lnTo>
                  <a:pt x="7221474" y="0"/>
                </a:lnTo>
                <a:lnTo>
                  <a:pt x="7221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7792671"/>
            <a:ext cx="1767254" cy="1767254"/>
          </a:xfrm>
          <a:custGeom>
            <a:avLst/>
            <a:gdLst/>
            <a:ahLst/>
            <a:cxnLst/>
            <a:rect l="l" t="t" r="r" b="b"/>
            <a:pathLst>
              <a:path w="1767254" h="1767254">
                <a:moveTo>
                  <a:pt x="0" y="0"/>
                </a:moveTo>
                <a:lnTo>
                  <a:pt x="1767254" y="0"/>
                </a:lnTo>
                <a:lnTo>
                  <a:pt x="1767254" y="1767254"/>
                </a:lnTo>
                <a:lnTo>
                  <a:pt x="0" y="176725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386638" y="2818448"/>
            <a:ext cx="8449628" cy="5832158"/>
            <a:chOff x="0" y="0"/>
            <a:chExt cx="11266170" cy="7776210"/>
          </a:xfrm>
        </p:grpSpPr>
        <p:sp>
          <p:nvSpPr>
            <p:cNvPr id="17" name="Freeform 17"/>
            <p:cNvSpPr/>
            <p:nvPr/>
          </p:nvSpPr>
          <p:spPr>
            <a:xfrm>
              <a:off x="44450" y="21590"/>
              <a:ext cx="11198860" cy="7734300"/>
            </a:xfrm>
            <a:custGeom>
              <a:avLst/>
              <a:gdLst/>
              <a:ahLst/>
              <a:cxnLst/>
              <a:rect l="l" t="t" r="r" b="b"/>
              <a:pathLst>
                <a:path w="11198860" h="7734300">
                  <a:moveTo>
                    <a:pt x="1036320" y="264160"/>
                  </a:moveTo>
                  <a:cubicBezTo>
                    <a:pt x="656590" y="934720"/>
                    <a:pt x="581660" y="1102360"/>
                    <a:pt x="533400" y="1261110"/>
                  </a:cubicBezTo>
                  <a:cubicBezTo>
                    <a:pt x="491490" y="1402080"/>
                    <a:pt x="426720" y="1549400"/>
                    <a:pt x="454660" y="1673860"/>
                  </a:cubicBezTo>
                  <a:cubicBezTo>
                    <a:pt x="483870" y="1797050"/>
                    <a:pt x="580390" y="1924050"/>
                    <a:pt x="701040" y="2002790"/>
                  </a:cubicBezTo>
                  <a:cubicBezTo>
                    <a:pt x="857250" y="2104390"/>
                    <a:pt x="1104900" y="2113280"/>
                    <a:pt x="1363980" y="2155190"/>
                  </a:cubicBezTo>
                  <a:cubicBezTo>
                    <a:pt x="1723390" y="2213610"/>
                    <a:pt x="2197100" y="2246630"/>
                    <a:pt x="2663190" y="2275840"/>
                  </a:cubicBezTo>
                  <a:cubicBezTo>
                    <a:pt x="3202940" y="2308860"/>
                    <a:pt x="3804920" y="2316480"/>
                    <a:pt x="4413250" y="2327910"/>
                  </a:cubicBezTo>
                  <a:cubicBezTo>
                    <a:pt x="5076190" y="2341880"/>
                    <a:pt x="5852160" y="2336800"/>
                    <a:pt x="6492240" y="2350770"/>
                  </a:cubicBezTo>
                  <a:cubicBezTo>
                    <a:pt x="7043420" y="2363470"/>
                    <a:pt x="7594600" y="2376170"/>
                    <a:pt x="8027670" y="2405380"/>
                  </a:cubicBezTo>
                  <a:cubicBezTo>
                    <a:pt x="8347710" y="2428240"/>
                    <a:pt x="8630920" y="2456180"/>
                    <a:pt x="8858250" y="2490470"/>
                  </a:cubicBezTo>
                  <a:cubicBezTo>
                    <a:pt x="9017000" y="2514600"/>
                    <a:pt x="9147810" y="2505710"/>
                    <a:pt x="9260840" y="2570480"/>
                  </a:cubicBezTo>
                  <a:cubicBezTo>
                    <a:pt x="9376410" y="2636520"/>
                    <a:pt x="9502140" y="2754630"/>
                    <a:pt x="9541510" y="2886710"/>
                  </a:cubicBezTo>
                  <a:cubicBezTo>
                    <a:pt x="9587230" y="3040380"/>
                    <a:pt x="9509760" y="3270250"/>
                    <a:pt x="9456420" y="3459480"/>
                  </a:cubicBezTo>
                  <a:cubicBezTo>
                    <a:pt x="9399270" y="3658870"/>
                    <a:pt x="9271000" y="3848100"/>
                    <a:pt x="9201150" y="4050030"/>
                  </a:cubicBezTo>
                  <a:cubicBezTo>
                    <a:pt x="9130030" y="4251960"/>
                    <a:pt x="9072880" y="4458970"/>
                    <a:pt x="9033510" y="4672330"/>
                  </a:cubicBezTo>
                  <a:cubicBezTo>
                    <a:pt x="8992870" y="4892040"/>
                    <a:pt x="8967470" y="5135880"/>
                    <a:pt x="8964930" y="5349240"/>
                  </a:cubicBezTo>
                  <a:cubicBezTo>
                    <a:pt x="8962390" y="5541010"/>
                    <a:pt x="8968740" y="5741670"/>
                    <a:pt x="9006840" y="5894070"/>
                  </a:cubicBezTo>
                  <a:cubicBezTo>
                    <a:pt x="9037320" y="6010910"/>
                    <a:pt x="9081770" y="6108700"/>
                    <a:pt x="9140190" y="6189980"/>
                  </a:cubicBezTo>
                  <a:cubicBezTo>
                    <a:pt x="9193530" y="6262370"/>
                    <a:pt x="9259570" y="6322060"/>
                    <a:pt x="9334500" y="6365240"/>
                  </a:cubicBezTo>
                  <a:cubicBezTo>
                    <a:pt x="9410700" y="6409690"/>
                    <a:pt x="9488170" y="6421120"/>
                    <a:pt x="9592310" y="6452870"/>
                  </a:cubicBezTo>
                  <a:cubicBezTo>
                    <a:pt x="9752330" y="6501130"/>
                    <a:pt x="10045700" y="6562090"/>
                    <a:pt x="10203180" y="6615430"/>
                  </a:cubicBezTo>
                  <a:cubicBezTo>
                    <a:pt x="10306050" y="6649720"/>
                    <a:pt x="10374630" y="6678930"/>
                    <a:pt x="10453370" y="6718300"/>
                  </a:cubicBezTo>
                  <a:cubicBezTo>
                    <a:pt x="10529570" y="6757670"/>
                    <a:pt x="10595610" y="6791960"/>
                    <a:pt x="10670540" y="6850380"/>
                  </a:cubicBezTo>
                  <a:cubicBezTo>
                    <a:pt x="10767060" y="6925310"/>
                    <a:pt x="10892790" y="7047230"/>
                    <a:pt x="10970260" y="7147560"/>
                  </a:cubicBezTo>
                  <a:cubicBezTo>
                    <a:pt x="11035030" y="7231380"/>
                    <a:pt x="11083290" y="7319010"/>
                    <a:pt x="11116310" y="7399020"/>
                  </a:cubicBezTo>
                  <a:cubicBezTo>
                    <a:pt x="11145520" y="7467600"/>
                    <a:pt x="11198860" y="7547610"/>
                    <a:pt x="11169650" y="7597140"/>
                  </a:cubicBezTo>
                  <a:cubicBezTo>
                    <a:pt x="11126470" y="7670800"/>
                    <a:pt x="10775950" y="7734300"/>
                    <a:pt x="10725150" y="7703820"/>
                  </a:cubicBezTo>
                  <a:cubicBezTo>
                    <a:pt x="10706100" y="7692390"/>
                    <a:pt x="10720070" y="7666990"/>
                    <a:pt x="10709910" y="7640320"/>
                  </a:cubicBezTo>
                  <a:cubicBezTo>
                    <a:pt x="10690860" y="7586980"/>
                    <a:pt x="10645140" y="7481570"/>
                    <a:pt x="10598150" y="7412990"/>
                  </a:cubicBezTo>
                  <a:cubicBezTo>
                    <a:pt x="10551160" y="7346950"/>
                    <a:pt x="10501630" y="7292340"/>
                    <a:pt x="10429240" y="7239000"/>
                  </a:cubicBezTo>
                  <a:cubicBezTo>
                    <a:pt x="10336530" y="7169150"/>
                    <a:pt x="10214610" y="7108190"/>
                    <a:pt x="10074910" y="7053580"/>
                  </a:cubicBezTo>
                  <a:cubicBezTo>
                    <a:pt x="9893300" y="6982460"/>
                    <a:pt x="9608820" y="6944360"/>
                    <a:pt x="9419590" y="6877050"/>
                  </a:cubicBezTo>
                  <a:cubicBezTo>
                    <a:pt x="9268460" y="6822440"/>
                    <a:pt x="9137650" y="6779260"/>
                    <a:pt x="9020810" y="6695440"/>
                  </a:cubicBezTo>
                  <a:cubicBezTo>
                    <a:pt x="8905240" y="6611620"/>
                    <a:pt x="8802370" y="6499860"/>
                    <a:pt x="8724900" y="6376670"/>
                  </a:cubicBezTo>
                  <a:cubicBezTo>
                    <a:pt x="8644890" y="6247130"/>
                    <a:pt x="8589010" y="6097270"/>
                    <a:pt x="8553450" y="5933440"/>
                  </a:cubicBezTo>
                  <a:cubicBezTo>
                    <a:pt x="8510270" y="5745480"/>
                    <a:pt x="8505190" y="5521960"/>
                    <a:pt x="8510270" y="5302250"/>
                  </a:cubicBezTo>
                  <a:cubicBezTo>
                    <a:pt x="8515350" y="5063490"/>
                    <a:pt x="8545830" y="4795520"/>
                    <a:pt x="8592820" y="4554220"/>
                  </a:cubicBezTo>
                  <a:cubicBezTo>
                    <a:pt x="8637270" y="4318000"/>
                    <a:pt x="8707120" y="4076700"/>
                    <a:pt x="8782050" y="3867150"/>
                  </a:cubicBezTo>
                  <a:cubicBezTo>
                    <a:pt x="8849360" y="3679190"/>
                    <a:pt x="8952230" y="3505200"/>
                    <a:pt x="9013190" y="3347720"/>
                  </a:cubicBezTo>
                  <a:cubicBezTo>
                    <a:pt x="9062720" y="3220720"/>
                    <a:pt x="9170670" y="3060700"/>
                    <a:pt x="9130030" y="2994660"/>
                  </a:cubicBezTo>
                  <a:cubicBezTo>
                    <a:pt x="9093200" y="2932430"/>
                    <a:pt x="8942070" y="2961640"/>
                    <a:pt x="8811260" y="2945130"/>
                  </a:cubicBezTo>
                  <a:cubicBezTo>
                    <a:pt x="8605520" y="2918460"/>
                    <a:pt x="8321040" y="2884170"/>
                    <a:pt x="8011160" y="2862580"/>
                  </a:cubicBezTo>
                  <a:cubicBezTo>
                    <a:pt x="7584440" y="2833370"/>
                    <a:pt x="7035800" y="2820670"/>
                    <a:pt x="6487160" y="2807970"/>
                  </a:cubicBezTo>
                  <a:cubicBezTo>
                    <a:pt x="5845810" y="2792730"/>
                    <a:pt x="5067300" y="2799080"/>
                    <a:pt x="4399280" y="2785110"/>
                  </a:cubicBezTo>
                  <a:cubicBezTo>
                    <a:pt x="3783330" y="2772410"/>
                    <a:pt x="3173730" y="2766060"/>
                    <a:pt x="2620010" y="2730500"/>
                  </a:cubicBezTo>
                  <a:cubicBezTo>
                    <a:pt x="2133600" y="2700020"/>
                    <a:pt x="1645920" y="2672080"/>
                    <a:pt x="1250950" y="2598420"/>
                  </a:cubicBezTo>
                  <a:cubicBezTo>
                    <a:pt x="939800" y="2540000"/>
                    <a:pt x="640080" y="2486660"/>
                    <a:pt x="431800" y="2368550"/>
                  </a:cubicBezTo>
                  <a:cubicBezTo>
                    <a:pt x="270510" y="2275840"/>
                    <a:pt x="133350" y="2153920"/>
                    <a:pt x="63500" y="2018030"/>
                  </a:cubicBezTo>
                  <a:cubicBezTo>
                    <a:pt x="0" y="1892300"/>
                    <a:pt x="1270" y="1738630"/>
                    <a:pt x="6350" y="1590040"/>
                  </a:cubicBezTo>
                  <a:cubicBezTo>
                    <a:pt x="12700" y="1428750"/>
                    <a:pt x="59690" y="1254760"/>
                    <a:pt x="111760" y="1085850"/>
                  </a:cubicBezTo>
                  <a:cubicBezTo>
                    <a:pt x="168910" y="904240"/>
                    <a:pt x="255270" y="717550"/>
                    <a:pt x="342900" y="541020"/>
                  </a:cubicBezTo>
                  <a:cubicBezTo>
                    <a:pt x="430530" y="365760"/>
                    <a:pt x="513080" y="62230"/>
                    <a:pt x="638810" y="29210"/>
                  </a:cubicBezTo>
                  <a:cubicBezTo>
                    <a:pt x="750570" y="0"/>
                    <a:pt x="1036320" y="264160"/>
                    <a:pt x="1036320" y="264160"/>
                  </a:cubicBezTo>
                </a:path>
              </a:pathLst>
            </a:custGeom>
            <a:solidFill>
              <a:srgbClr val="A7CCFD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18" name="Freeform 18"/>
          <p:cNvSpPr/>
          <p:nvPr/>
        </p:nvSpPr>
        <p:spPr>
          <a:xfrm>
            <a:off x="4732501" y="6161016"/>
            <a:ext cx="3733246" cy="4114800"/>
          </a:xfrm>
          <a:custGeom>
            <a:avLst/>
            <a:gdLst/>
            <a:ahLst/>
            <a:cxnLst/>
            <a:rect l="l" t="t" r="r" b="b"/>
            <a:pathLst>
              <a:path w="3733246" h="4114800">
                <a:moveTo>
                  <a:pt x="0" y="0"/>
                </a:moveTo>
                <a:lnTo>
                  <a:pt x="3733246" y="0"/>
                </a:lnTo>
                <a:lnTo>
                  <a:pt x="3733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661627" y="1520043"/>
            <a:ext cx="8751165" cy="33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Report Generation and Emailing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61627" y="5270133"/>
            <a:ext cx="7707571" cy="429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104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PDF Rep</a:t>
            </a:r>
            <a:r>
              <a:rPr lang="en-US" sz="2299" u="none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ort:</a:t>
            </a:r>
          </a:p>
          <a:p>
            <a:pPr marL="993135" lvl="2" indent="-331045" algn="l">
              <a:lnSpc>
                <a:spcPts val="3104"/>
              </a:lnSpc>
              <a:spcBef>
                <a:spcPct val="0"/>
              </a:spcBef>
              <a:buFont typeface="Arial"/>
              <a:buChar char="⚬"/>
            </a:pPr>
            <a:r>
              <a:rPr lang="en-US" sz="2299" u="none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Summary of quiz results (category, score, time taken)</a:t>
            </a:r>
          </a:p>
          <a:p>
            <a:pPr marL="993135" lvl="2" indent="-331045" algn="l">
              <a:lnSpc>
                <a:spcPts val="3104"/>
              </a:lnSpc>
              <a:spcBef>
                <a:spcPct val="0"/>
              </a:spcBef>
              <a:buFont typeface="Arial"/>
              <a:buChar char="⚬"/>
            </a:pPr>
            <a:r>
              <a:rPr lang="en-US" sz="2299" u="none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Pie chart showing the distribution of correct and incorrect answers</a:t>
            </a:r>
          </a:p>
          <a:p>
            <a:pPr marL="496567" lvl="1" indent="-248284" algn="l">
              <a:lnSpc>
                <a:spcPts val="3104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Email Functionality:</a:t>
            </a:r>
          </a:p>
          <a:p>
            <a:pPr marL="993135" lvl="2" indent="-331045" algn="l">
              <a:lnSpc>
                <a:spcPts val="3104"/>
              </a:lnSpc>
              <a:spcBef>
                <a:spcPct val="0"/>
              </a:spcBef>
              <a:buFont typeface="Arial"/>
              <a:buChar char="⚬"/>
            </a:pPr>
            <a:r>
              <a:rPr lang="en-US" sz="2299" u="none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Collects user’s email, validates format, and sends the PDF report as an attachment</a:t>
            </a:r>
          </a:p>
          <a:p>
            <a:pPr marL="993135" lvl="2" indent="-331045" algn="l">
              <a:lnSpc>
                <a:spcPts val="3104"/>
              </a:lnSpc>
              <a:spcBef>
                <a:spcPct val="0"/>
              </a:spcBef>
              <a:buFont typeface="Arial"/>
              <a:buChar char="⚬"/>
            </a:pPr>
            <a:r>
              <a:rPr lang="en-US" sz="2299" u="none" spc="1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Uses smtplib for sending emails securely with authentication</a:t>
            </a:r>
          </a:p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endParaRPr lang="en-US" sz="2299" u="none" spc="13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767</Words>
  <Application>Microsoft Office PowerPoint</Application>
  <PresentationFormat>Custom</PresentationFormat>
  <Paragraphs>120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Canva Sans</vt:lpstr>
      <vt:lpstr>Schoolbell</vt:lpstr>
      <vt:lpstr>Calibri</vt:lpstr>
      <vt:lpstr>Arial</vt:lpstr>
      <vt:lpstr>DM Sans</vt:lpstr>
      <vt:lpstr>Lulu Font TH</vt:lpstr>
      <vt:lpstr>DM Sans Bold</vt:lpstr>
      <vt:lpstr>Archivo Black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Quiz_App_Python_Project_sem3</dc:title>
  <dc:creator>user</dc:creator>
  <cp:lastModifiedBy>Sidhaarth Mohandas</cp:lastModifiedBy>
  <cp:revision>2</cp:revision>
  <dcterms:created xsi:type="dcterms:W3CDTF">2006-08-16T00:00:00Z</dcterms:created>
  <dcterms:modified xsi:type="dcterms:W3CDTF">2024-11-10T03:58:37Z</dcterms:modified>
  <dc:identifier>DAGWC07oImo</dc:identifier>
</cp:coreProperties>
</file>